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852" r:id="rId1"/>
  </p:sldMasterIdLst>
  <p:notesMasterIdLst>
    <p:notesMasterId r:id="rId48"/>
  </p:notesMasterIdLst>
  <p:sldIdLst>
    <p:sldId id="258" r:id="rId2"/>
    <p:sldId id="611" r:id="rId3"/>
    <p:sldId id="659" r:id="rId4"/>
    <p:sldId id="634" r:id="rId5"/>
    <p:sldId id="662" r:id="rId6"/>
    <p:sldId id="636" r:id="rId7"/>
    <p:sldId id="638" r:id="rId8"/>
    <p:sldId id="612" r:id="rId9"/>
    <p:sldId id="602" r:id="rId10"/>
    <p:sldId id="289" r:id="rId11"/>
    <p:sldId id="586" r:id="rId12"/>
    <p:sldId id="587" r:id="rId13"/>
    <p:sldId id="605" r:id="rId14"/>
    <p:sldId id="264" r:id="rId15"/>
    <p:sldId id="580" r:id="rId16"/>
    <p:sldId id="294" r:id="rId17"/>
    <p:sldId id="588" r:id="rId18"/>
    <p:sldId id="622" r:id="rId19"/>
    <p:sldId id="642" r:id="rId20"/>
    <p:sldId id="653" r:id="rId21"/>
    <p:sldId id="651" r:id="rId22"/>
    <p:sldId id="507" r:id="rId23"/>
    <p:sldId id="665" r:id="rId24"/>
    <p:sldId id="592" r:id="rId25"/>
    <p:sldId id="657" r:id="rId26"/>
    <p:sldId id="655" r:id="rId27"/>
    <p:sldId id="650" r:id="rId28"/>
    <p:sldId id="645" r:id="rId29"/>
    <p:sldId id="646" r:id="rId30"/>
    <p:sldId id="647" r:id="rId31"/>
    <p:sldId id="654" r:id="rId32"/>
    <p:sldId id="556" r:id="rId33"/>
    <p:sldId id="616" r:id="rId34"/>
    <p:sldId id="579" r:id="rId35"/>
    <p:sldId id="664" r:id="rId36"/>
    <p:sldId id="637" r:id="rId37"/>
    <p:sldId id="663" r:id="rId38"/>
    <p:sldId id="660" r:id="rId39"/>
    <p:sldId id="644" r:id="rId40"/>
    <p:sldId id="643" r:id="rId41"/>
    <p:sldId id="628" r:id="rId42"/>
    <p:sldId id="658" r:id="rId43"/>
    <p:sldId id="620" r:id="rId44"/>
    <p:sldId id="625" r:id="rId45"/>
    <p:sldId id="631" r:id="rId46"/>
    <p:sldId id="63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 autoAdjust="0"/>
    <p:restoredTop sz="85674" autoAdjust="0"/>
  </p:normalViewPr>
  <p:slideViewPr>
    <p:cSldViewPr snapToGrid="0">
      <p:cViewPr varScale="1">
        <p:scale>
          <a:sx n="115" d="100"/>
          <a:sy n="115" d="100"/>
        </p:scale>
        <p:origin x="6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4/9/2021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01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03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7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90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50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5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28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4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528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R&amp;D </a:t>
            </a:r>
            <a:r>
              <a:rPr lang="en-GB" dirty="0" err="1"/>
              <a:t>investmet</a:t>
            </a:r>
            <a:r>
              <a:rPr lang="en-GB" dirty="0"/>
              <a:t> per project is higher in a sector we expect to see a higher cut-off</a:t>
            </a:r>
          </a:p>
          <a:p>
            <a:r>
              <a:rPr lang="en-GB" dirty="0"/>
              <a:t>If the Curve is steeper government subsidies will have a bigger effect = more high value projects just below the private sector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62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R&amp;D </a:t>
            </a:r>
            <a:r>
              <a:rPr lang="en-GB" dirty="0" err="1"/>
              <a:t>investmet</a:t>
            </a:r>
            <a:r>
              <a:rPr lang="en-GB" dirty="0"/>
              <a:t> per project is higher in a sector we expect to see a higher cut-off</a:t>
            </a:r>
          </a:p>
          <a:p>
            <a:r>
              <a:rPr lang="en-GB" dirty="0"/>
              <a:t>If the Curve is steeper government subsidies will have a bigger effect = more high value projects just below the private sector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9085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EU has comparative advantage in Clean techs</a:t>
            </a:r>
          </a:p>
          <a:p>
            <a:r>
              <a:rPr lang="en-GB" dirty="0"/>
              <a:t>US in </a:t>
            </a:r>
            <a:r>
              <a:rPr lang="en-GB" dirty="0" err="1"/>
              <a:t>covid</a:t>
            </a:r>
            <a:r>
              <a:rPr lang="en-GB" dirty="0"/>
              <a:t> techs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190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778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give you fraction of the social value of all innovations that cite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36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give you fraction of the social value of all innovations that cite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4388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41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another example:</a:t>
            </a:r>
            <a:r>
              <a:rPr lang="en-US" baseline="0" dirty="0"/>
              <a:t> </a:t>
            </a:r>
            <a:r>
              <a:rPr lang="en-US" dirty="0"/>
              <a:t>A patent on audio encoding from 2008 cites a patent for a wave power generation system</a:t>
            </a:r>
            <a:r>
              <a:rPr lang="en-US" baseline="0" dirty="0"/>
              <a:t> from 1981; i.e. understanding ocean waves somehow helped to develop new ideas in the handling of audio waves.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06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51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back out the private value from the stock market response a patent being granted.</a:t>
            </a:r>
          </a:p>
          <a:p>
            <a:r>
              <a:rPr lang="en-GB" dirty="0"/>
              <a:t>This should be equal to 1-probability that patent is being granted – which is </a:t>
            </a:r>
            <a:r>
              <a:rPr lang="en-GB" dirty="0" err="1"/>
              <a:t>alredy</a:t>
            </a:r>
            <a:r>
              <a:rPr lang="en-GB" dirty="0"/>
              <a:t> priced in – times the actual private value…..</a:t>
            </a:r>
          </a:p>
          <a:p>
            <a:r>
              <a:rPr lang="en-GB" dirty="0"/>
              <a:t>On average this suggest a private value of 15 million…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3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R&amp;D </a:t>
            </a:r>
            <a:r>
              <a:rPr lang="en-GB" dirty="0" err="1"/>
              <a:t>investmet</a:t>
            </a:r>
            <a:r>
              <a:rPr lang="en-GB" dirty="0"/>
              <a:t> per project is higher in a sector we expect to see a higher cut-off</a:t>
            </a:r>
          </a:p>
          <a:p>
            <a:r>
              <a:rPr lang="en-GB" dirty="0"/>
              <a:t>If the Curve is steeper government subsidies will have a bigger effect = more high value projects just below the private sector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80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R&amp;D </a:t>
            </a:r>
            <a:r>
              <a:rPr lang="en-GB" dirty="0" err="1"/>
              <a:t>investmet</a:t>
            </a:r>
            <a:r>
              <a:rPr lang="en-GB" dirty="0"/>
              <a:t> per project is higher in a sector we expect to see a higher cut-off</a:t>
            </a:r>
          </a:p>
          <a:p>
            <a:r>
              <a:rPr lang="en-GB" dirty="0"/>
              <a:t>If the Curve is steeper government subsidies will have a bigger effect = more high value projects just below the private sector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03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R&amp;D </a:t>
            </a:r>
            <a:r>
              <a:rPr lang="en-GB" dirty="0" err="1"/>
              <a:t>investmet</a:t>
            </a:r>
            <a:r>
              <a:rPr lang="en-GB" dirty="0"/>
              <a:t> per project is higher in a sector we expect to see a higher cut-off</a:t>
            </a:r>
          </a:p>
          <a:p>
            <a:r>
              <a:rPr lang="en-GB" dirty="0"/>
              <a:t>If the Curve is steeper government subsidies will have a bigger effect = more high value projects just below the private sector cut-off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32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relevant are Giant Gnomes?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2F0AF-8CB3-EA41-89B1-3C33E4B503C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75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B8C17-F635-4EDD-94F1-3AE27A9C6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7B708-3877-43FD-8748-ED13658B1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D53F0-7224-4E02-ABDB-3C6BF1989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EB51F-9D98-4A57-A68A-C6D175F4F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5FB46-D6BE-41C9-9365-323C8644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08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E5366-0ED5-4212-A68E-63BA39E13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9FDE3-9AD8-47E9-83EB-6533534DB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8EDB8-F70D-4A99-A32D-5605FF8A1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C124C-1A24-4C5F-9823-0F12F2E09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A7215-79B5-44FA-9A3C-9D172109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5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A2F687-BF10-41D1-ABBD-D949EDA77D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7ADBA0-6440-4BB4-BE16-2537F5394C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CF6CF-AB48-41E9-A072-F82AC3E10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52F49-176B-4A93-A37D-B48291F0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CE669-7732-4364-9761-6556C388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87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94867-CA3C-4F4E-AFC8-3CAEC38E6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EB027-5C11-47EE-8192-555D906A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624A6E-E6B1-44FE-8B4E-DD546905C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5A2E6-7ED6-4F4B-AB43-7E6C0DDD6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FA1BB-1A0A-4502-ACD4-1747829F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58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889B-F6BC-4676-A49C-4A08DDCB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F7871-CB64-4096-82D6-8BD161CE1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4A0D2-DEE5-4C20-8895-AA3E016D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ADA51-E788-4DCD-844B-9B007C652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B3206-76D2-40DE-8D4D-54F88474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06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A78BB-D911-42E9-8F3F-7FD1C8808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D51B5-D8BF-40D9-B68E-2FBAA8B9C7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091CD4-E4DD-4E37-93C1-4D3BDB645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5CD35-617E-44FA-ADB3-2904751C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F72A7-356A-4D26-9649-1E4F4C3E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B16BC-8751-4DE3-8568-F01814D29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94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17C3-846B-43D8-9C3F-B85B4502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1AD07-1950-44AF-8938-B4770BEDA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693E5C-AE1E-4794-86CE-12CFD5050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4CB59F-83F9-4EC6-8CF1-BE7CF2A949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55B08-037B-4FD2-BC4F-BE6F7912E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1FF699-C715-420D-BF9E-65510DF42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D0629-FA47-4C29-B4F2-91E3543C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A60A1-DDB8-4CBB-B934-AFB41886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66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3AE1D-7C04-4A86-8FB0-96E7C334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CD43E2-B558-448B-98D3-F02D3A208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E3BA9-65A6-4771-9F81-55FA2EFC0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820B7-05F1-44F1-AABC-9CD6A258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160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833447-BA13-4F09-8C63-D6D3B199F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A039FC-AF28-403C-AAE6-58B00C9D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04B95-B28D-4075-A299-694019CD1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482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21E6D-9CD7-4B11-9D6C-9FB6F27B9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0E72-DEEF-40CB-A0A6-0F5C2FC33B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638BA-6A51-4F72-8732-AA5F0C3A1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E71F14-7B7C-44DE-86E5-5AB6491F0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06A8D5-DCFB-41D6-B0D9-2E1191340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6AC73-9B38-4C1B-ACF2-202841299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870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55DA7-E7AC-451B-9016-A2FB228D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9FAD69-0F1D-4B6D-857B-6472CE0ABD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966B3-1C05-439C-8172-CE4425B76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B6BF8E-7BAF-4B1F-97DD-81E6E23D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A5F15-E391-4C7A-B1C4-53BB6530A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707F1-1DE3-4B69-A8C3-6A17C6DD8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9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48C41-56BC-4766-89AD-F9BD8EC3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A6EC3-6040-49B9-A917-A3278EEF3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C1CE4-D4E4-47AF-8AD0-4A86707D0F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4/9/2021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4996B-CD26-4696-9282-969F89AB7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0C53E-01FD-42C7-BEFF-593F45ADB6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0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00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hyperlink" Target="https://pixabay.com/en/barrier-construction-road-street-1292873/" TargetMode="External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eb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260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7.png"/><Relationship Id="rId4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91E5DC1-8D8F-4D48-9959-C14B2AC34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" r="19454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17845" y="153159"/>
            <a:ext cx="7091206" cy="3351602"/>
          </a:xfrm>
        </p:spPr>
        <p:txBody>
          <a:bodyPr>
            <a:normAutofit/>
          </a:bodyPr>
          <a:lstStyle/>
          <a:p>
            <a:pPr algn="l"/>
            <a:r>
              <a:rPr lang="en-US" sz="4700" b="1" dirty="0">
                <a:solidFill>
                  <a:schemeClr val="bg1"/>
                </a:solidFill>
              </a:rPr>
              <a:t>Clean Industrial Policy:</a:t>
            </a:r>
            <a:br>
              <a:rPr lang="en-US" sz="4700" b="1" dirty="0">
                <a:solidFill>
                  <a:schemeClr val="bg1"/>
                </a:solidFill>
              </a:rPr>
            </a:br>
            <a:r>
              <a:rPr lang="en-US" sz="4700" b="1" dirty="0">
                <a:solidFill>
                  <a:schemeClr val="bg1"/>
                </a:solidFill>
              </a:rPr>
              <a:t>Standing on the Shoulders of Giant Gnomes?</a:t>
            </a:r>
            <a:endParaRPr lang="en-US" sz="4700" b="1" i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4842589" y="3557160"/>
            <a:ext cx="7186401" cy="2061645"/>
          </a:xfrm>
        </p:spPr>
        <p:txBody>
          <a:bodyPr>
            <a:normAutofit/>
          </a:bodyPr>
          <a:lstStyle/>
          <a:p>
            <a:pPr algn="l"/>
            <a:r>
              <a:rPr lang="en-GB" sz="1900" dirty="0">
                <a:solidFill>
                  <a:schemeClr val="bg1"/>
                </a:solidFill>
              </a:rPr>
              <a:t>Ralf Martin</a:t>
            </a:r>
          </a:p>
          <a:p>
            <a:pPr algn="l"/>
            <a:r>
              <a:rPr lang="en-GB" sz="1900" dirty="0">
                <a:solidFill>
                  <a:schemeClr val="bg1"/>
                </a:solidFill>
              </a:rPr>
              <a:t>Imperial College London and Centre for Economic Performance, LSE</a:t>
            </a:r>
          </a:p>
          <a:p>
            <a:pPr algn="l"/>
            <a:endParaRPr lang="en-GB" sz="1900" dirty="0">
              <a:solidFill>
                <a:schemeClr val="bg1"/>
              </a:solidFill>
            </a:endParaRPr>
          </a:p>
          <a:p>
            <a:pPr algn="l"/>
            <a:r>
              <a:rPr lang="en-GB" sz="1900" dirty="0">
                <a:solidFill>
                  <a:schemeClr val="bg1"/>
                </a:solidFill>
              </a:rPr>
              <a:t>Based on joint work with Dennis Verhoeven, Charlotte Guillard (UCL), Dennis Verhoeven (</a:t>
            </a:r>
            <a:r>
              <a:rPr lang="en-GB" sz="1900" dirty="0" err="1">
                <a:solidFill>
                  <a:schemeClr val="bg1"/>
                </a:solidFill>
              </a:rPr>
              <a:t>Leuven&amp;CEP</a:t>
            </a:r>
            <a:r>
              <a:rPr lang="en-GB" sz="1900" dirty="0">
                <a:solidFill>
                  <a:schemeClr val="bg1"/>
                </a:solidFill>
              </a:rPr>
              <a:t>), Pierre Mohnen (Maastricht), Catherine Thomas (LSE)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EED40A-387D-4C29-BA11-8447363A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604" y="229013"/>
            <a:ext cx="813386" cy="8221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CC4CD1-FBA8-4445-8C99-4A90F2E97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58" y="279577"/>
            <a:ext cx="1573418" cy="887506"/>
          </a:xfrm>
          <a:prstGeom prst="rect">
            <a:avLst/>
          </a:prstGeom>
        </p:spPr>
      </p:pic>
      <p:pic>
        <p:nvPicPr>
          <p:cNvPr id="6148" name="Picture 4" descr="Image result for horizon 2020 logo">
            <a:extLst>
              <a:ext uri="{FF2B5EF4-FFF2-40B4-BE49-F238E27FC236}">
                <a16:creationId xmlns:a16="http://schemas.microsoft.com/office/drawing/2014/main" id="{EE8C7040-3B27-40A9-8B73-572EC212D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589" y="5803631"/>
            <a:ext cx="2038486" cy="86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Image result for watson h2020">
            <a:extLst>
              <a:ext uri="{FF2B5EF4-FFF2-40B4-BE49-F238E27FC236}">
                <a16:creationId xmlns:a16="http://schemas.microsoft.com/office/drawing/2014/main" id="{DD899971-D2D7-4547-898B-72B4D42E3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478" y="5835299"/>
            <a:ext cx="2002973" cy="869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584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8">
            <a:extLst>
              <a:ext uri="{FF2B5EF4-FFF2-40B4-BE49-F238E27FC236}">
                <a16:creationId xmlns:a16="http://schemas.microsoft.com/office/drawing/2014/main" id="{B243FAC1-645E-46BD-B5FF-8E4DDDC2FFED}"/>
              </a:ext>
            </a:extLst>
          </p:cNvPr>
          <p:cNvSpPr txBox="1">
            <a:spLocks/>
          </p:cNvSpPr>
          <p:nvPr/>
        </p:nvSpPr>
        <p:spPr>
          <a:xfrm>
            <a:off x="149290" y="473023"/>
            <a:ext cx="10384029" cy="9687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P-Rank</a:t>
            </a:r>
            <a:endParaRPr lang="en-GB" sz="1300" b="1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7F716A-18B3-4978-83DE-7EA2B6A08589}"/>
              </a:ext>
            </a:extLst>
          </p:cNvPr>
          <p:cNvSpPr txBox="1"/>
          <p:nvPr/>
        </p:nvSpPr>
        <p:spPr>
          <a:xfrm>
            <a:off x="149290" y="1441822"/>
            <a:ext cx="118685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Based on Google’s Page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Direct and </a:t>
            </a:r>
            <a:r>
              <a:rPr lang="en-GB" sz="2800" b="1" u="sng" dirty="0"/>
              <a:t>Indirect</a:t>
            </a:r>
            <a:r>
              <a:rPr lang="en-GB" sz="2800" dirty="0"/>
              <a:t> Spillovers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Takes account of variation in the </a:t>
            </a:r>
            <a:r>
              <a:rPr lang="en-GB" sz="2800" b="1" u="sng" dirty="0"/>
              <a:t>private value </a:t>
            </a:r>
            <a:r>
              <a:rPr lang="en-GB" sz="2800" dirty="0"/>
              <a:t>of innovation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Allows to differentiate between “national” and “global” spillovers</a:t>
            </a:r>
          </a:p>
        </p:txBody>
      </p:sp>
      <p:sp>
        <p:nvSpPr>
          <p:cNvPr id="12" name="Title 8">
            <a:extLst>
              <a:ext uri="{FF2B5EF4-FFF2-40B4-BE49-F238E27FC236}">
                <a16:creationId xmlns:a16="http://schemas.microsoft.com/office/drawing/2014/main" id="{C8AA6589-007D-47A5-802B-BE34C8D5692D}"/>
              </a:ext>
            </a:extLst>
          </p:cNvPr>
          <p:cNvSpPr txBox="1">
            <a:spLocks/>
          </p:cNvSpPr>
          <p:nvPr/>
        </p:nvSpPr>
        <p:spPr>
          <a:xfrm>
            <a:off x="149290" y="3429000"/>
            <a:ext cx="10384029" cy="9687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n-lt"/>
              </a:rPr>
              <a:t>ISTRAX</a:t>
            </a:r>
            <a:endParaRPr lang="en-GB" sz="1300" b="1" dirty="0">
              <a:latin typeface="+mn-lt"/>
            </a:endParaRPr>
          </a:p>
        </p:txBody>
      </p:sp>
      <p:sp>
        <p:nvSpPr>
          <p:cNvPr id="13" name="Rounded Rectangular Callout 7">
            <a:extLst>
              <a:ext uri="{FF2B5EF4-FFF2-40B4-BE49-F238E27FC236}">
                <a16:creationId xmlns:a16="http://schemas.microsoft.com/office/drawing/2014/main" id="{10F4C98F-242C-4ADB-95AF-42382A65234B}"/>
              </a:ext>
            </a:extLst>
          </p:cNvPr>
          <p:cNvSpPr/>
          <p:nvPr/>
        </p:nvSpPr>
        <p:spPr>
          <a:xfrm>
            <a:off x="6118565" y="473023"/>
            <a:ext cx="5157009" cy="798247"/>
          </a:xfrm>
          <a:prstGeom prst="wedgeRoundRectCallout">
            <a:avLst>
              <a:gd name="adj1" fmla="val -129497"/>
              <a:gd name="adj2" fmla="val 32111"/>
              <a:gd name="adj3" fmla="val 16667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Patent Rank: A better way to measure the social value of innovations</a:t>
            </a:r>
          </a:p>
        </p:txBody>
      </p:sp>
      <p:sp>
        <p:nvSpPr>
          <p:cNvPr id="14" name="Rounded Rectangular Callout 7">
            <a:extLst>
              <a:ext uri="{FF2B5EF4-FFF2-40B4-BE49-F238E27FC236}">
                <a16:creationId xmlns:a16="http://schemas.microsoft.com/office/drawing/2014/main" id="{A0820FC3-5B3A-4E5D-86BA-B8EDB419E19F}"/>
              </a:ext>
            </a:extLst>
          </p:cNvPr>
          <p:cNvSpPr/>
          <p:nvPr/>
        </p:nvSpPr>
        <p:spPr>
          <a:xfrm>
            <a:off x="6358050" y="3381611"/>
            <a:ext cx="5694784" cy="1462532"/>
          </a:xfrm>
          <a:prstGeom prst="wedgeRoundRectCallout">
            <a:avLst>
              <a:gd name="adj1" fmla="val -126271"/>
              <a:gd name="adj2" fmla="val -9070"/>
              <a:gd name="adj3" fmla="val 16667"/>
            </a:avLst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Industrial Strategy Index: A better way to measure the marginal impact of public subsidies on the social value of innovations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005CB7-C54F-4CF7-A56E-7D61B433B1BC}"/>
              </a:ext>
            </a:extLst>
          </p:cNvPr>
          <p:cNvSpPr txBox="1"/>
          <p:nvPr/>
        </p:nvSpPr>
        <p:spPr>
          <a:xfrm>
            <a:off x="184295" y="4718422"/>
            <a:ext cx="118685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Account for R&amp;D cost differences between sectors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Account for differences in availability of marginal ideas between different sectors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Accounting for variations in “additionality” of public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806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elated image">
            <a:extLst>
              <a:ext uri="{FF2B5EF4-FFF2-40B4-BE49-F238E27FC236}">
                <a16:creationId xmlns:a16="http://schemas.microsoft.com/office/drawing/2014/main" id="{BE7AA73F-9532-484E-B61C-B87D1F50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94" y="1463291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13F0A067-95C4-4527-B7B6-3EAB4598C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67" y="2939143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>
            <a:extLst>
              <a:ext uri="{FF2B5EF4-FFF2-40B4-BE49-F238E27FC236}">
                <a16:creationId xmlns:a16="http://schemas.microsoft.com/office/drawing/2014/main" id="{C3CB40A2-6FEF-4453-9503-919B5969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4297345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>
            <a:extLst>
              <a:ext uri="{FF2B5EF4-FFF2-40B4-BE49-F238E27FC236}">
                <a16:creationId xmlns:a16="http://schemas.microsoft.com/office/drawing/2014/main" id="{37C74B0A-6261-4130-900D-77B7E50B9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971" y="4297345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lated image">
            <a:extLst>
              <a:ext uri="{FF2B5EF4-FFF2-40B4-BE49-F238E27FC236}">
                <a16:creationId xmlns:a16="http://schemas.microsoft.com/office/drawing/2014/main" id="{587DAF1E-731E-4026-A1C5-9A044F51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041" y="4297345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ated image">
            <a:extLst>
              <a:ext uri="{FF2B5EF4-FFF2-40B4-BE49-F238E27FC236}">
                <a16:creationId xmlns:a16="http://schemas.microsoft.com/office/drawing/2014/main" id="{EEACEECF-D874-4F9A-BC1D-B6783CD46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202" y="1438170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>
            <a:extLst>
              <a:ext uri="{FF2B5EF4-FFF2-40B4-BE49-F238E27FC236}">
                <a16:creationId xmlns:a16="http://schemas.microsoft.com/office/drawing/2014/main" id="{8D7E9508-985B-4244-BADB-4B62FFA3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578" y="2826740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EEF666-FD9D-4D91-8EA5-74AECBAA3381}"/>
              </a:ext>
            </a:extLst>
          </p:cNvPr>
          <p:cNvSpPr txBox="1"/>
          <p:nvPr/>
        </p:nvSpPr>
        <p:spPr>
          <a:xfrm>
            <a:off x="3720804" y="1743361"/>
            <a:ext cx="56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004D3-66FD-4A19-A1FC-84D5554B70B2}"/>
              </a:ext>
            </a:extLst>
          </p:cNvPr>
          <p:cNvSpPr txBox="1"/>
          <p:nvPr/>
        </p:nvSpPr>
        <p:spPr>
          <a:xfrm>
            <a:off x="7064812" y="1667161"/>
            <a:ext cx="56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D6F171-4219-47C8-956F-7F9B463F5FB3}"/>
              </a:ext>
            </a:extLst>
          </p:cNvPr>
          <p:cNvCxnSpPr>
            <a:endCxn id="9" idx="0"/>
          </p:cNvCxnSpPr>
          <p:nvPr/>
        </p:nvCxnSpPr>
        <p:spPr>
          <a:xfrm>
            <a:off x="4003622" y="2547257"/>
            <a:ext cx="1" cy="391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250D8A-3632-4082-81F6-8889DF9D64FB}"/>
              </a:ext>
            </a:extLst>
          </p:cNvPr>
          <p:cNvCxnSpPr>
            <a:cxnSpLocks/>
          </p:cNvCxnSpPr>
          <p:nvPr/>
        </p:nvCxnSpPr>
        <p:spPr>
          <a:xfrm flipH="1">
            <a:off x="6872175" y="2383343"/>
            <a:ext cx="475455" cy="5558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41CC34-C85B-4CE8-B6C8-8AF500339068}"/>
              </a:ext>
            </a:extLst>
          </p:cNvPr>
          <p:cNvCxnSpPr>
            <a:cxnSpLocks/>
          </p:cNvCxnSpPr>
          <p:nvPr/>
        </p:nvCxnSpPr>
        <p:spPr>
          <a:xfrm>
            <a:off x="4217926" y="3665764"/>
            <a:ext cx="794333" cy="6579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0752C1-0FFE-4B76-BAE9-16803B922E19}"/>
              </a:ext>
            </a:extLst>
          </p:cNvPr>
          <p:cNvCxnSpPr>
            <a:cxnSpLocks/>
          </p:cNvCxnSpPr>
          <p:nvPr/>
        </p:nvCxnSpPr>
        <p:spPr>
          <a:xfrm flipH="1">
            <a:off x="2921498" y="3665764"/>
            <a:ext cx="820972" cy="6370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5F50A1-B586-41B3-862E-BD250D51E911}"/>
              </a:ext>
            </a:extLst>
          </p:cNvPr>
          <p:cNvCxnSpPr/>
          <p:nvPr/>
        </p:nvCxnSpPr>
        <p:spPr>
          <a:xfrm>
            <a:off x="3994969" y="3918857"/>
            <a:ext cx="1" cy="391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30073ED2-D9F9-4C54-A024-148A9E96F6C0}"/>
              </a:ext>
            </a:extLst>
          </p:cNvPr>
          <p:cNvSpPr txBox="1">
            <a:spLocks/>
          </p:cNvSpPr>
          <p:nvPr/>
        </p:nvSpPr>
        <p:spPr>
          <a:xfrm>
            <a:off x="1666339" y="45372"/>
            <a:ext cx="8573021" cy="9595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Giant Gnomes and Illusory Giants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5E31BA-4394-467D-B6E8-0BBAC9251713}"/>
              </a:ext>
            </a:extLst>
          </p:cNvPr>
          <p:cNvCxnSpPr>
            <a:cxnSpLocks/>
          </p:cNvCxnSpPr>
          <p:nvPr/>
        </p:nvCxnSpPr>
        <p:spPr>
          <a:xfrm flipH="1">
            <a:off x="4615092" y="5246496"/>
            <a:ext cx="394264" cy="558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72D38C-3EF8-416B-98FD-C3AA1CA274D3}"/>
              </a:ext>
            </a:extLst>
          </p:cNvPr>
          <p:cNvCxnSpPr>
            <a:cxnSpLocks/>
          </p:cNvCxnSpPr>
          <p:nvPr/>
        </p:nvCxnSpPr>
        <p:spPr>
          <a:xfrm>
            <a:off x="3934697" y="5246496"/>
            <a:ext cx="0" cy="60657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094AE00-B4EC-4BB3-8BFB-9F24641F0F9C}"/>
              </a:ext>
            </a:extLst>
          </p:cNvPr>
          <p:cNvCxnSpPr>
            <a:cxnSpLocks/>
          </p:cNvCxnSpPr>
          <p:nvPr/>
        </p:nvCxnSpPr>
        <p:spPr>
          <a:xfrm flipH="1">
            <a:off x="2507389" y="5246496"/>
            <a:ext cx="394264" cy="558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84E1BF-FC52-457F-B6C0-65143173304C}"/>
              </a:ext>
            </a:extLst>
          </p:cNvPr>
          <p:cNvCxnSpPr>
            <a:cxnSpLocks/>
          </p:cNvCxnSpPr>
          <p:nvPr/>
        </p:nvCxnSpPr>
        <p:spPr>
          <a:xfrm>
            <a:off x="5009356" y="5246496"/>
            <a:ext cx="379073" cy="558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A8A548-44A5-4806-8BB8-AF248EA7CE51}"/>
              </a:ext>
            </a:extLst>
          </p:cNvPr>
          <p:cNvCxnSpPr>
            <a:cxnSpLocks/>
          </p:cNvCxnSpPr>
          <p:nvPr/>
        </p:nvCxnSpPr>
        <p:spPr>
          <a:xfrm>
            <a:off x="2876442" y="5231633"/>
            <a:ext cx="379073" cy="558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 descr="Related image">
            <a:extLst>
              <a:ext uri="{FF2B5EF4-FFF2-40B4-BE49-F238E27FC236}">
                <a16:creationId xmlns:a16="http://schemas.microsoft.com/office/drawing/2014/main" id="{322CD6A8-2FB3-48B4-A23E-200BBB99E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2973" y="5787119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Related image">
            <a:extLst>
              <a:ext uri="{FF2B5EF4-FFF2-40B4-BE49-F238E27FC236}">
                <a16:creationId xmlns:a16="http://schemas.microsoft.com/office/drawing/2014/main" id="{3A5B2FF3-9EBE-4B67-9218-F1CA62860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382" y="5735424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Related image">
            <a:extLst>
              <a:ext uri="{FF2B5EF4-FFF2-40B4-BE49-F238E27FC236}">
                <a16:creationId xmlns:a16="http://schemas.microsoft.com/office/drawing/2014/main" id="{8D460532-84D7-40A7-9602-C5E7B247B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21" y="5797222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Related image">
            <a:extLst>
              <a:ext uri="{FF2B5EF4-FFF2-40B4-BE49-F238E27FC236}">
                <a16:creationId xmlns:a16="http://schemas.microsoft.com/office/drawing/2014/main" id="{8F7EAD77-CBAA-48DA-A2D7-5DC63BE02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30" y="5832914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Related image">
            <a:extLst>
              <a:ext uri="{FF2B5EF4-FFF2-40B4-BE49-F238E27FC236}">
                <a16:creationId xmlns:a16="http://schemas.microsoft.com/office/drawing/2014/main" id="{60A12054-C58E-4F42-8AC6-A91D01431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650" y="5787118"/>
            <a:ext cx="950912" cy="95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731E6E5-1A06-4AE8-AF1A-BB1935F840CF}"/>
              </a:ext>
            </a:extLst>
          </p:cNvPr>
          <p:cNvCxnSpPr>
            <a:cxnSpLocks/>
          </p:cNvCxnSpPr>
          <p:nvPr/>
        </p:nvCxnSpPr>
        <p:spPr>
          <a:xfrm>
            <a:off x="7322485" y="2393496"/>
            <a:ext cx="562298" cy="47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Related image">
            <a:extLst>
              <a:ext uri="{FF2B5EF4-FFF2-40B4-BE49-F238E27FC236}">
                <a16:creationId xmlns:a16="http://schemas.microsoft.com/office/drawing/2014/main" id="{F71C7B34-4D21-4515-BA0B-316973235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355" y="2814730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ular Callout 7">
            <a:extLst>
              <a:ext uri="{FF2B5EF4-FFF2-40B4-BE49-F238E27FC236}">
                <a16:creationId xmlns:a16="http://schemas.microsoft.com/office/drawing/2014/main" id="{DE481FE8-48A4-409B-91DA-40683D845DE0}"/>
              </a:ext>
            </a:extLst>
          </p:cNvPr>
          <p:cNvSpPr/>
          <p:nvPr/>
        </p:nvSpPr>
        <p:spPr>
          <a:xfrm>
            <a:off x="6669068" y="4621583"/>
            <a:ext cx="3578564" cy="798247"/>
          </a:xfrm>
          <a:prstGeom prst="wedgeRoundRectCallout">
            <a:avLst>
              <a:gd name="adj1" fmla="val -23514"/>
              <a:gd name="adj2" fmla="val -13971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Illusory Giant</a:t>
            </a:r>
          </a:p>
        </p:txBody>
      </p:sp>
      <p:sp>
        <p:nvSpPr>
          <p:cNvPr id="38" name="Rounded Rectangular Callout 7">
            <a:extLst>
              <a:ext uri="{FF2B5EF4-FFF2-40B4-BE49-F238E27FC236}">
                <a16:creationId xmlns:a16="http://schemas.microsoft.com/office/drawing/2014/main" id="{23ACB22D-F73E-4CC0-9EDF-E17C9F4BF215}"/>
              </a:ext>
            </a:extLst>
          </p:cNvPr>
          <p:cNvSpPr/>
          <p:nvPr/>
        </p:nvSpPr>
        <p:spPr>
          <a:xfrm>
            <a:off x="0" y="1004926"/>
            <a:ext cx="3578564" cy="798247"/>
          </a:xfrm>
          <a:prstGeom prst="wedgeRoundRectCallout">
            <a:avLst>
              <a:gd name="adj1" fmla="val 48275"/>
              <a:gd name="adj2" fmla="val 9620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Giant Gnome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EB050D8-A771-4876-B675-72B8EC96C9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21" t="204" r="8646" b="-204"/>
          <a:stretch/>
        </p:blipFill>
        <p:spPr>
          <a:xfrm>
            <a:off x="11052092" y="1326998"/>
            <a:ext cx="794333" cy="52226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42500B3-7317-4B32-B72A-42C5CC519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9" r="55047"/>
          <a:stretch/>
        </p:blipFill>
        <p:spPr>
          <a:xfrm>
            <a:off x="22593" y="1984011"/>
            <a:ext cx="778428" cy="470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2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elated image">
            <a:extLst>
              <a:ext uri="{FF2B5EF4-FFF2-40B4-BE49-F238E27FC236}">
                <a16:creationId xmlns:a16="http://schemas.microsoft.com/office/drawing/2014/main" id="{BE7AA73F-9532-484E-B61C-B87D1F50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194" y="1463291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13F0A067-95C4-4527-B7B6-3EAB4598C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67" y="2939143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>
            <a:extLst>
              <a:ext uri="{FF2B5EF4-FFF2-40B4-BE49-F238E27FC236}">
                <a16:creationId xmlns:a16="http://schemas.microsoft.com/office/drawing/2014/main" id="{C3CB40A2-6FEF-4453-9503-919B5969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1" y="4297345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>
            <a:extLst>
              <a:ext uri="{FF2B5EF4-FFF2-40B4-BE49-F238E27FC236}">
                <a16:creationId xmlns:a16="http://schemas.microsoft.com/office/drawing/2014/main" id="{37C74B0A-6261-4130-900D-77B7E50B9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971" y="4297345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lated image">
            <a:extLst>
              <a:ext uri="{FF2B5EF4-FFF2-40B4-BE49-F238E27FC236}">
                <a16:creationId xmlns:a16="http://schemas.microsoft.com/office/drawing/2014/main" id="{587DAF1E-731E-4026-A1C5-9A044F51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041" y="4297345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ated image">
            <a:extLst>
              <a:ext uri="{FF2B5EF4-FFF2-40B4-BE49-F238E27FC236}">
                <a16:creationId xmlns:a16="http://schemas.microsoft.com/office/drawing/2014/main" id="{EEACEECF-D874-4F9A-BC1D-B6783CD46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202" y="1438170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lated image">
            <a:extLst>
              <a:ext uri="{FF2B5EF4-FFF2-40B4-BE49-F238E27FC236}">
                <a16:creationId xmlns:a16="http://schemas.microsoft.com/office/drawing/2014/main" id="{8D7E9508-985B-4244-BADB-4B62FFA3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2175" y="2914022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EEF666-FD9D-4D91-8EA5-74AECBAA3381}"/>
              </a:ext>
            </a:extLst>
          </p:cNvPr>
          <p:cNvSpPr txBox="1"/>
          <p:nvPr/>
        </p:nvSpPr>
        <p:spPr>
          <a:xfrm>
            <a:off x="3720804" y="1743361"/>
            <a:ext cx="56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A004D3-66FD-4A19-A1FC-84D5554B70B2}"/>
              </a:ext>
            </a:extLst>
          </p:cNvPr>
          <p:cNvSpPr txBox="1"/>
          <p:nvPr/>
        </p:nvSpPr>
        <p:spPr>
          <a:xfrm>
            <a:off x="7064812" y="1667161"/>
            <a:ext cx="56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D6F171-4219-47C8-956F-7F9B463F5FB3}"/>
              </a:ext>
            </a:extLst>
          </p:cNvPr>
          <p:cNvCxnSpPr>
            <a:endCxn id="9" idx="0"/>
          </p:cNvCxnSpPr>
          <p:nvPr/>
        </p:nvCxnSpPr>
        <p:spPr>
          <a:xfrm>
            <a:off x="4003622" y="2547257"/>
            <a:ext cx="1" cy="391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250D8A-3632-4082-81F6-8889DF9D64FB}"/>
              </a:ext>
            </a:extLst>
          </p:cNvPr>
          <p:cNvCxnSpPr/>
          <p:nvPr/>
        </p:nvCxnSpPr>
        <p:spPr>
          <a:xfrm>
            <a:off x="7347630" y="2383343"/>
            <a:ext cx="1" cy="391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41CC34-C85B-4CE8-B6C8-8AF500339068}"/>
              </a:ext>
            </a:extLst>
          </p:cNvPr>
          <p:cNvCxnSpPr>
            <a:cxnSpLocks/>
          </p:cNvCxnSpPr>
          <p:nvPr/>
        </p:nvCxnSpPr>
        <p:spPr>
          <a:xfrm>
            <a:off x="4217926" y="3665764"/>
            <a:ext cx="794333" cy="6579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0752C1-0FFE-4B76-BAE9-16803B922E19}"/>
              </a:ext>
            </a:extLst>
          </p:cNvPr>
          <p:cNvCxnSpPr>
            <a:cxnSpLocks/>
          </p:cNvCxnSpPr>
          <p:nvPr/>
        </p:nvCxnSpPr>
        <p:spPr>
          <a:xfrm flipH="1">
            <a:off x="2921498" y="3665764"/>
            <a:ext cx="820972" cy="6370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5F50A1-B586-41B3-862E-BD250D51E911}"/>
              </a:ext>
            </a:extLst>
          </p:cNvPr>
          <p:cNvCxnSpPr/>
          <p:nvPr/>
        </p:nvCxnSpPr>
        <p:spPr>
          <a:xfrm>
            <a:off x="3994969" y="3918857"/>
            <a:ext cx="1" cy="391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30073ED2-D9F9-4C54-A024-148A9E96F6C0}"/>
              </a:ext>
            </a:extLst>
          </p:cNvPr>
          <p:cNvSpPr txBox="1">
            <a:spLocks/>
          </p:cNvSpPr>
          <p:nvPr/>
        </p:nvSpPr>
        <p:spPr>
          <a:xfrm>
            <a:off x="1666339" y="45372"/>
            <a:ext cx="8573021" cy="9595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Differences in the value of Innovations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1B73B-B6EC-47C2-97EA-E4CE74046746}"/>
              </a:ext>
            </a:extLst>
          </p:cNvPr>
          <p:cNvSpPr txBox="1"/>
          <p:nvPr/>
        </p:nvSpPr>
        <p:spPr>
          <a:xfrm>
            <a:off x="1034405" y="3201657"/>
            <a:ext cx="265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Private Value (PV)=$1MM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825E7-0EA6-4D49-9283-E0689F0A4A2D}"/>
              </a:ext>
            </a:extLst>
          </p:cNvPr>
          <p:cNvSpPr txBox="1"/>
          <p:nvPr/>
        </p:nvSpPr>
        <p:spPr>
          <a:xfrm>
            <a:off x="2091361" y="5277059"/>
            <a:ext cx="137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PV=$0.1MM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55E922-2E45-4821-8053-C04C25D1FCDE}"/>
              </a:ext>
            </a:extLst>
          </p:cNvPr>
          <p:cNvSpPr txBox="1"/>
          <p:nvPr/>
        </p:nvSpPr>
        <p:spPr>
          <a:xfrm>
            <a:off x="3331984" y="5277059"/>
            <a:ext cx="137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PV=$0.1MM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3D7D00-3EDB-4B3A-867F-195520B10E96}"/>
              </a:ext>
            </a:extLst>
          </p:cNvPr>
          <p:cNvSpPr txBox="1"/>
          <p:nvPr/>
        </p:nvSpPr>
        <p:spPr>
          <a:xfrm>
            <a:off x="4606192" y="5277059"/>
            <a:ext cx="137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PV=$0.1MM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048A18F-C84A-4E9D-A31F-5B0FF2B089C7}"/>
              </a:ext>
            </a:extLst>
          </p:cNvPr>
          <p:cNvSpPr txBox="1"/>
          <p:nvPr/>
        </p:nvSpPr>
        <p:spPr>
          <a:xfrm>
            <a:off x="6783335" y="3847863"/>
            <a:ext cx="143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PV=$100MM</a:t>
            </a:r>
          </a:p>
        </p:txBody>
      </p:sp>
    </p:spTree>
    <p:extLst>
      <p:ext uri="{BB962C8B-B14F-4D97-AF65-F5344CB8AC3E}">
        <p14:creationId xmlns:p14="http://schemas.microsoft.com/office/powerpoint/2010/main" val="4101230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27E39FC-519E-430B-81B3-4198589E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5290" cy="130949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503333-2EDE-49E5-BB44-A992B8799243}"/>
              </a:ext>
            </a:extLst>
          </p:cNvPr>
          <p:cNvSpPr txBox="1">
            <a:spLocks/>
          </p:cNvSpPr>
          <p:nvPr/>
        </p:nvSpPr>
        <p:spPr>
          <a:xfrm>
            <a:off x="1742033" y="-5775"/>
            <a:ext cx="8573021" cy="9595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PRANK vs Page Rank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0150-FE5B-4C48-A100-EF600A45B697}"/>
                  </a:ext>
                </a:extLst>
              </p:cNvPr>
              <p:cNvSpPr txBox="1"/>
              <p:nvPr/>
            </p:nvSpPr>
            <p:spPr>
              <a:xfrm>
                <a:off x="2381870" y="1963435"/>
                <a:ext cx="8457115" cy="13611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𝑃𝑅𝐴𝑁𝐾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𝑟𝑖𝑣𝑎𝑡𝑒𝑉𝑎𝑙𝑢𝑒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𝑃𝑅𝐴𝑁𝐾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BA0150-FE5B-4C48-A100-EF600A45B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870" y="1963435"/>
                <a:ext cx="8457115" cy="1361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7">
            <a:extLst>
              <a:ext uri="{FF2B5EF4-FFF2-40B4-BE49-F238E27FC236}">
                <a16:creationId xmlns:a16="http://schemas.microsoft.com/office/drawing/2014/main" id="{1277445B-C8F6-4081-B343-D0A63AC1A3BD}"/>
              </a:ext>
            </a:extLst>
          </p:cNvPr>
          <p:cNvSpPr/>
          <p:nvPr/>
        </p:nvSpPr>
        <p:spPr>
          <a:xfrm>
            <a:off x="112151" y="1422127"/>
            <a:ext cx="3578564" cy="798247"/>
          </a:xfrm>
          <a:prstGeom prst="wedgeRoundRectCallout">
            <a:avLst>
              <a:gd name="adj1" fmla="val 30083"/>
              <a:gd name="adj2" fmla="val 7541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Social Value of Innovation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1BDC5A-3C9E-47F0-9BAE-E176E9BF7485}"/>
                  </a:ext>
                </a:extLst>
              </p:cNvPr>
              <p:cNvSpPr txBox="1"/>
              <p:nvPr/>
            </p:nvSpPr>
            <p:spPr>
              <a:xfrm>
                <a:off x="2467595" y="4083905"/>
                <a:ext cx="8457115" cy="13611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𝑃𝐴𝐺𝐸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𝑅𝐴𝑁𝐾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𝑊𝑒𝑏𝑝𝑎𝑔𝑒𝑠</m:t>
                          </m:r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𝑃𝑅𝐴𝑁𝐾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1BDC5A-3C9E-47F0-9BAE-E176E9BF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595" y="4083905"/>
                <a:ext cx="8457115" cy="1361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3E3DFC42-EF27-4ACE-824C-452B03B83FB7}"/>
              </a:ext>
            </a:extLst>
          </p:cNvPr>
          <p:cNvSpPr/>
          <p:nvPr/>
        </p:nvSpPr>
        <p:spPr>
          <a:xfrm>
            <a:off x="112151" y="3466761"/>
            <a:ext cx="3578564" cy="798247"/>
          </a:xfrm>
          <a:prstGeom prst="wedgeRoundRectCallout">
            <a:avLst>
              <a:gd name="adj1" fmla="val 30083"/>
              <a:gd name="adj2" fmla="val 7541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Probability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C22D8C-26B0-46FF-8BA4-55326890BE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4105">
            <a:off x="9686296" y="5181553"/>
            <a:ext cx="2085476" cy="1091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45352A-99E6-44AB-806E-5F0DFB8C3C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99" r="55047"/>
          <a:stretch/>
        </p:blipFill>
        <p:spPr>
          <a:xfrm>
            <a:off x="11467475" y="-1"/>
            <a:ext cx="724525" cy="43771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E87BF8-22D9-49A3-96B2-62E61F76726C}"/>
                  </a:ext>
                </a:extLst>
              </p:cNvPr>
              <p:cNvSpPr txBox="1"/>
              <p:nvPr/>
            </p:nvSpPr>
            <p:spPr>
              <a:xfrm>
                <a:off x="1617692" y="5535308"/>
                <a:ext cx="3039935" cy="1064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𝑆𝑖𝑗</m:t>
                          </m:r>
                        </m:sub>
                      </m:sSub>
                      <m:r>
                        <a:rPr lang="en-GB" sz="3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f>
                        <m:fPr>
                          <m:ctrlPr>
                            <a:rPr lang="en-GB" sz="3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GB" sz="3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32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E87BF8-22D9-49A3-96B2-62E61F76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692" y="5535308"/>
                <a:ext cx="3039935" cy="10640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7">
                <a:extLst>
                  <a:ext uri="{FF2B5EF4-FFF2-40B4-BE49-F238E27FC236}">
                    <a16:creationId xmlns:a16="http://schemas.microsoft.com/office/drawing/2014/main" id="{58E60B3F-A700-4BA9-9520-4FDCDC2B5F3E}"/>
                  </a:ext>
                </a:extLst>
              </p:cNvPr>
              <p:cNvSpPr/>
              <p:nvPr/>
            </p:nvSpPr>
            <p:spPr>
              <a:xfrm>
                <a:off x="5710384" y="5891396"/>
                <a:ext cx="3841862" cy="798247"/>
              </a:xfrm>
              <a:prstGeom prst="wedgeRoundRectCallout">
                <a:avLst>
                  <a:gd name="adj1" fmla="val -70909"/>
                  <a:gd name="adj2" fmla="val -15952"/>
                  <a:gd name="adj3" fmla="val 16667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 citation counts for less if innovation </a:t>
                </a:r>
                <a14:m>
                  <m:oMath xmlns:m="http://schemas.openxmlformats.org/officeDocument/2006/math"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cites a lot</a:t>
                </a:r>
              </a:p>
            </p:txBody>
          </p:sp>
        </mc:Choice>
        <mc:Fallback xmlns="">
          <p:sp>
            <p:nvSpPr>
              <p:cNvPr id="12" name="Rounded Rectangular Callout 7">
                <a:extLst>
                  <a:ext uri="{FF2B5EF4-FFF2-40B4-BE49-F238E27FC236}">
                    <a16:creationId xmlns:a16="http://schemas.microsoft.com/office/drawing/2014/main" id="{58E60B3F-A700-4BA9-9520-4FDCDC2B5F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384" y="5891396"/>
                <a:ext cx="3841862" cy="798247"/>
              </a:xfrm>
              <a:prstGeom prst="wedgeRoundRectCallout">
                <a:avLst>
                  <a:gd name="adj1" fmla="val -70909"/>
                  <a:gd name="adj2" fmla="val -15952"/>
                  <a:gd name="adj3" fmla="val 16667"/>
                </a:avLst>
              </a:prstGeom>
              <a:blipFill>
                <a:blip r:embed="rId9"/>
                <a:stretch>
                  <a:fillRect t="-7576"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Right 1">
            <a:extLst>
              <a:ext uri="{FF2B5EF4-FFF2-40B4-BE49-F238E27FC236}">
                <a16:creationId xmlns:a16="http://schemas.microsoft.com/office/drawing/2014/main" id="{19D48FE4-B66B-4A92-B9EC-BDDB52874AB3}"/>
              </a:ext>
            </a:extLst>
          </p:cNvPr>
          <p:cNvSpPr/>
          <p:nvPr/>
        </p:nvSpPr>
        <p:spPr>
          <a:xfrm>
            <a:off x="3365564" y="718839"/>
            <a:ext cx="5343722" cy="525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From random surfer to economic value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83D6373-2685-47D5-A9D1-732F7A89064C}"/>
              </a:ext>
            </a:extLst>
          </p:cNvPr>
          <p:cNvSpPr/>
          <p:nvPr/>
        </p:nvSpPr>
        <p:spPr>
          <a:xfrm>
            <a:off x="6181074" y="3485296"/>
            <a:ext cx="2320213" cy="380590"/>
          </a:xfrm>
          <a:prstGeom prst="wedgeRoundRectCallout">
            <a:avLst>
              <a:gd name="adj1" fmla="val 17695"/>
              <a:gd name="adj2" fmla="val -97151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Abadi" panose="020B0604020104020204" pitchFamily="34" charset="0"/>
              </a:rPr>
              <a:t>All Innovations citing </a:t>
            </a:r>
            <a:r>
              <a:rPr lang="en-GB" sz="1600" dirty="0" err="1">
                <a:latin typeface="Abadi" panose="020B0604020104020204" pitchFamily="34" charset="0"/>
              </a:rPr>
              <a:t>i</a:t>
            </a:r>
            <a:endParaRPr lang="en-GB" sz="1600" dirty="0">
              <a:latin typeface="Abadi" panose="020B06040201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3E660999-E072-42DE-9D33-7D4490C73FAA}"/>
                  </a:ext>
                </a:extLst>
              </p:cNvPr>
              <p:cNvSpPr/>
              <p:nvPr/>
            </p:nvSpPr>
            <p:spPr>
              <a:xfrm>
                <a:off x="129767" y="4924269"/>
                <a:ext cx="2320213" cy="536531"/>
              </a:xfrm>
              <a:prstGeom prst="wedgeRoundRectCallout">
                <a:avLst>
                  <a:gd name="adj1" fmla="val 17695"/>
                  <a:gd name="adj2" fmla="val 129876"/>
                  <a:gd name="adj3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latin typeface="Abadi" panose="020B0604020104020204" pitchFamily="34" charset="0"/>
                  </a:rPr>
                  <a:t>Solution exists for weak assumptions about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1600" dirty="0">
                  <a:latin typeface="Abadi" panose="020B0604020104020204" pitchFamily="34" charset="0"/>
                </a:endParaRPr>
              </a:p>
            </p:txBody>
          </p:sp>
        </mc:Choice>
        <mc:Fallback xmlns=""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3E660999-E072-42DE-9D33-7D4490C73F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67" y="4924269"/>
                <a:ext cx="2320213" cy="536531"/>
              </a:xfrm>
              <a:prstGeom prst="wedgeRoundRectCallout">
                <a:avLst>
                  <a:gd name="adj1" fmla="val 17695"/>
                  <a:gd name="adj2" fmla="val 129876"/>
                  <a:gd name="adj3" fmla="val 16667"/>
                </a:avLst>
              </a:prstGeom>
              <a:blipFill>
                <a:blip r:embed="rId10"/>
                <a:stretch>
                  <a:fillRect t="-4403" r="-262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74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alue">
            <a:extLst>
              <a:ext uri="{FF2B5EF4-FFF2-40B4-BE49-F238E27FC236}">
                <a16:creationId xmlns:a16="http://schemas.microsoft.com/office/drawing/2014/main" id="{49231E7E-1B6F-4D05-80C3-9559DDCB5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C196D94-D07A-4B8A-B2C9-7669337C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03" y="286020"/>
            <a:ext cx="9692640" cy="992274"/>
          </a:xfrm>
        </p:spPr>
        <p:txBody>
          <a:bodyPr/>
          <a:lstStyle/>
          <a:p>
            <a:r>
              <a:rPr lang="en-GB" b="1" dirty="0"/>
              <a:t>Private Value of an Innovation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6">
                <a:extLst>
                  <a:ext uri="{FF2B5EF4-FFF2-40B4-BE49-F238E27FC236}">
                    <a16:creationId xmlns:a16="http://schemas.microsoft.com/office/drawing/2014/main" id="{F900D326-4012-422B-BFD0-1410E7A67C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626" y="1418253"/>
                <a:ext cx="11295219" cy="4351337"/>
              </a:xfrm>
            </p:spPr>
            <p:txBody>
              <a:bodyPr>
                <a:normAutofit/>
              </a:bodyPr>
              <a:lstStyle/>
              <a:p>
                <a:r>
                  <a:rPr lang="en-GB" sz="2800" dirty="0"/>
                  <a:t>Privat Value: Kogan (QJE2017) et al propose event study</a:t>
                </a:r>
              </a:p>
              <a:p>
                <a:endParaRPr lang="en-GB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8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𝑀𝑎𝑟𝑘𝑒𝑡𝑉𝑎𝑙𝑢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𝐹𝑖𝑟𝑚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𝑃𝑎𝑡𝑒𝑛𝑡𝑉𝑎𝑙𝑢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15" name="Content Placeholder 6">
                <a:extLst>
                  <a:ext uri="{FF2B5EF4-FFF2-40B4-BE49-F238E27FC236}">
                    <a16:creationId xmlns:a16="http://schemas.microsoft.com/office/drawing/2014/main" id="{F900D326-4012-422B-BFD0-1410E7A67C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626" y="1418253"/>
                <a:ext cx="11295219" cy="4351337"/>
              </a:xfrm>
              <a:blipFill>
                <a:blip r:embed="rId4"/>
                <a:stretch>
                  <a:fillRect l="-971" t="-23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ular Callout 6">
            <a:extLst>
              <a:ext uri="{FF2B5EF4-FFF2-40B4-BE49-F238E27FC236}">
                <a16:creationId xmlns:a16="http://schemas.microsoft.com/office/drawing/2014/main" id="{3C7D5816-3660-4B99-83E8-F31E888EED09}"/>
              </a:ext>
            </a:extLst>
          </p:cNvPr>
          <p:cNvSpPr/>
          <p:nvPr/>
        </p:nvSpPr>
        <p:spPr>
          <a:xfrm>
            <a:off x="9694506" y="1418253"/>
            <a:ext cx="2382416" cy="901600"/>
          </a:xfrm>
          <a:prstGeom prst="wedgeRoundRectCallout">
            <a:avLst>
              <a:gd name="adj1" fmla="val -136441"/>
              <a:gd name="adj2" fmla="val 6009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Probability of Success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39FF38-1FD1-4DEF-BF85-B40F0ACF7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6893" y="3777916"/>
            <a:ext cx="4175399" cy="2794064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7C7ACD37-8E52-4ED6-89A4-7D39160742DC}"/>
              </a:ext>
            </a:extLst>
          </p:cNvPr>
          <p:cNvSpPr/>
          <p:nvPr/>
        </p:nvSpPr>
        <p:spPr>
          <a:xfrm>
            <a:off x="8103391" y="2838753"/>
            <a:ext cx="709127" cy="1306286"/>
          </a:xfrm>
          <a:prstGeom prst="downArrow">
            <a:avLst/>
          </a:prstGeom>
          <a:solidFill>
            <a:srgbClr val="4472C4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ular Callout 6">
            <a:extLst>
              <a:ext uri="{FF2B5EF4-FFF2-40B4-BE49-F238E27FC236}">
                <a16:creationId xmlns:a16="http://schemas.microsoft.com/office/drawing/2014/main" id="{84A88461-D8C6-43EF-969B-CF7E6EBBA3D0}"/>
              </a:ext>
            </a:extLst>
          </p:cNvPr>
          <p:cNvSpPr/>
          <p:nvPr/>
        </p:nvSpPr>
        <p:spPr>
          <a:xfrm>
            <a:off x="436472" y="4236097"/>
            <a:ext cx="4312758" cy="1673451"/>
          </a:xfrm>
          <a:prstGeom prst="wedgeRoundRectCallout">
            <a:avLst>
              <a:gd name="adj1" fmla="val 64166"/>
              <a:gd name="adj2" fmla="val -1989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“Interpolation” to non-stock listed firms at level of 7,183 IPC classes and other </a:t>
            </a:r>
            <a:r>
              <a:rPr lang="en-US" sz="2400" dirty="0" err="1"/>
              <a:t>inno</a:t>
            </a:r>
            <a:r>
              <a:rPr lang="en-US" sz="2400" dirty="0"/>
              <a:t>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542830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3BE5-8048-440D-A450-C6957AD0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latin typeface="+mn-lt"/>
              </a:rPr>
              <a:t>The private value of innovation</a:t>
            </a:r>
            <a:br>
              <a:rPr lang="en-GB" b="1" dirty="0">
                <a:latin typeface="+mn-lt"/>
              </a:rPr>
            </a:br>
            <a:r>
              <a:rPr lang="en-GB" b="1" dirty="0">
                <a:latin typeface="+mn-lt"/>
              </a:rPr>
              <a:t>Example: Amazon’s patents in 1999</a:t>
            </a:r>
          </a:p>
        </p:txBody>
      </p:sp>
      <p:sp>
        <p:nvSpPr>
          <p:cNvPr id="4" name="AutoShape 2" descr="https://mail.google.com/mail/u/0?ui=2&amp;ik=57eb98d79a&amp;attid=0.1&amp;permmsgid=msg-f:1634366399654681534&amp;th=16ae6f94cc405bbe&amp;view=fimg&amp;sz=s0-l75-ft&amp;attbid=ANGjdJ-3FkIVgyVVkwGrDvuv6sadyuh_lpdBZlkKCqhy5fy8cLPrLi4C2r0N4W5aozyxeK_OI8FmF2JkpYb9Zz0tWcuAU6u93MPVdrgTjkQ0d8D3btOx9o9BgPqRtZo&amp;disp=emb">
            <a:extLst>
              <a:ext uri="{FF2B5EF4-FFF2-40B4-BE49-F238E27FC236}">
                <a16:creationId xmlns:a16="http://schemas.microsoft.com/office/drawing/2014/main" id="{E4CA24E9-6B73-415F-8E19-84FDCB5414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A1170-8B6A-40DB-A961-8F807FA2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42" y="1690688"/>
            <a:ext cx="7235240" cy="52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947" y="83916"/>
            <a:ext cx="10498487" cy="132556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en-US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National vs Global Spillover</a:t>
            </a:r>
          </a:p>
        </p:txBody>
      </p:sp>
      <p:pic>
        <p:nvPicPr>
          <p:cNvPr id="3074" name="Picture 2" descr="Image result for word map">
            <a:extLst>
              <a:ext uri="{FF2B5EF4-FFF2-40B4-BE49-F238E27FC236}">
                <a16:creationId xmlns:a16="http://schemas.microsoft.com/office/drawing/2014/main" id="{DC39EA93-1203-41EB-8F6E-1B331ACC3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" y="1751076"/>
            <a:ext cx="8168640" cy="439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4087CED-9D7F-4E28-B966-39F678A84709}"/>
              </a:ext>
            </a:extLst>
          </p:cNvPr>
          <p:cNvCxnSpPr/>
          <p:nvPr/>
        </p:nvCxnSpPr>
        <p:spPr>
          <a:xfrm flipH="1">
            <a:off x="2385060" y="2682240"/>
            <a:ext cx="2506980" cy="27432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25CA9DF-759C-46E1-A928-5493F85027C6}"/>
              </a:ext>
            </a:extLst>
          </p:cNvPr>
          <p:cNvCxnSpPr>
            <a:cxnSpLocks/>
          </p:cNvCxnSpPr>
          <p:nvPr/>
        </p:nvCxnSpPr>
        <p:spPr>
          <a:xfrm>
            <a:off x="2446020" y="2956560"/>
            <a:ext cx="944880" cy="147828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F7677AB-EE6F-422E-AAED-783455697FBB}"/>
              </a:ext>
            </a:extLst>
          </p:cNvPr>
          <p:cNvCxnSpPr>
            <a:cxnSpLocks/>
          </p:cNvCxnSpPr>
          <p:nvPr/>
        </p:nvCxnSpPr>
        <p:spPr>
          <a:xfrm flipH="1" flipV="1">
            <a:off x="4892040" y="2682240"/>
            <a:ext cx="2103120" cy="96012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08EA10-5003-4521-B23B-512BDA4DBA06}"/>
              </a:ext>
            </a:extLst>
          </p:cNvPr>
          <p:cNvCxnSpPr>
            <a:cxnSpLocks/>
          </p:cNvCxnSpPr>
          <p:nvPr/>
        </p:nvCxnSpPr>
        <p:spPr>
          <a:xfrm flipV="1">
            <a:off x="3390900" y="3642360"/>
            <a:ext cx="3604260" cy="79248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05D1D4E-8BCB-4A85-BDDC-7BE3FAD902BB}"/>
              </a:ext>
            </a:extLst>
          </p:cNvPr>
          <p:cNvCxnSpPr>
            <a:cxnSpLocks/>
          </p:cNvCxnSpPr>
          <p:nvPr/>
        </p:nvCxnSpPr>
        <p:spPr>
          <a:xfrm flipV="1">
            <a:off x="4892040" y="2476500"/>
            <a:ext cx="1973580" cy="114078"/>
          </a:xfrm>
          <a:prstGeom prst="straightConnector1">
            <a:avLst/>
          </a:prstGeom>
          <a:ln w="158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4E2A70-DB75-4508-952D-0E5A5A9D3F67}"/>
              </a:ext>
            </a:extLst>
          </p:cNvPr>
          <p:cNvCxnSpPr>
            <a:cxnSpLocks/>
          </p:cNvCxnSpPr>
          <p:nvPr/>
        </p:nvCxnSpPr>
        <p:spPr>
          <a:xfrm>
            <a:off x="6865620" y="2476500"/>
            <a:ext cx="1356360" cy="2522220"/>
          </a:xfrm>
          <a:prstGeom prst="straightConnector1">
            <a:avLst/>
          </a:prstGeom>
          <a:ln w="158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11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Related image">
            <a:extLst>
              <a:ext uri="{FF2B5EF4-FFF2-40B4-BE49-F238E27FC236}">
                <a16:creationId xmlns:a16="http://schemas.microsoft.com/office/drawing/2014/main" id="{BE7AA73F-9532-484E-B61C-B87D1F500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394" y="1514178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elated image">
            <a:extLst>
              <a:ext uri="{FF2B5EF4-FFF2-40B4-BE49-F238E27FC236}">
                <a16:creationId xmlns:a16="http://schemas.microsoft.com/office/drawing/2014/main" id="{13F0A067-95C4-4527-B7B6-3EAB4598C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367" y="2990030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>
            <a:extLst>
              <a:ext uri="{FF2B5EF4-FFF2-40B4-BE49-F238E27FC236}">
                <a16:creationId xmlns:a16="http://schemas.microsoft.com/office/drawing/2014/main" id="{C3CB40A2-6FEF-4453-9503-919B59691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1" y="4348232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>
            <a:extLst>
              <a:ext uri="{FF2B5EF4-FFF2-40B4-BE49-F238E27FC236}">
                <a16:creationId xmlns:a16="http://schemas.microsoft.com/office/drawing/2014/main" id="{37C74B0A-6261-4130-900D-77B7E50B9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71" y="4348232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Related image">
            <a:extLst>
              <a:ext uri="{FF2B5EF4-FFF2-40B4-BE49-F238E27FC236}">
                <a16:creationId xmlns:a16="http://schemas.microsoft.com/office/drawing/2014/main" id="{587DAF1E-731E-4026-A1C5-9A044F51B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241" y="4348232"/>
            <a:ext cx="950912" cy="97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EEF666-FD9D-4D91-8EA5-74AECBAA3381}"/>
              </a:ext>
            </a:extLst>
          </p:cNvPr>
          <p:cNvSpPr txBox="1"/>
          <p:nvPr/>
        </p:nvSpPr>
        <p:spPr>
          <a:xfrm>
            <a:off x="6083004" y="1794248"/>
            <a:ext cx="565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D6F171-4219-47C8-956F-7F9B463F5FB3}"/>
              </a:ext>
            </a:extLst>
          </p:cNvPr>
          <p:cNvCxnSpPr>
            <a:endCxn id="9" idx="0"/>
          </p:cNvCxnSpPr>
          <p:nvPr/>
        </p:nvCxnSpPr>
        <p:spPr>
          <a:xfrm>
            <a:off x="6365822" y="2598144"/>
            <a:ext cx="1" cy="391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41CC34-C85B-4CE8-B6C8-8AF500339068}"/>
              </a:ext>
            </a:extLst>
          </p:cNvPr>
          <p:cNvCxnSpPr>
            <a:cxnSpLocks/>
          </p:cNvCxnSpPr>
          <p:nvPr/>
        </p:nvCxnSpPr>
        <p:spPr>
          <a:xfrm>
            <a:off x="6580126" y="3716651"/>
            <a:ext cx="794333" cy="6579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40752C1-0FFE-4B76-BAE9-16803B922E19}"/>
              </a:ext>
            </a:extLst>
          </p:cNvPr>
          <p:cNvCxnSpPr>
            <a:cxnSpLocks/>
          </p:cNvCxnSpPr>
          <p:nvPr/>
        </p:nvCxnSpPr>
        <p:spPr>
          <a:xfrm flipH="1">
            <a:off x="5283698" y="3716651"/>
            <a:ext cx="820972" cy="6370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5F50A1-B586-41B3-862E-BD250D51E911}"/>
              </a:ext>
            </a:extLst>
          </p:cNvPr>
          <p:cNvCxnSpPr/>
          <p:nvPr/>
        </p:nvCxnSpPr>
        <p:spPr>
          <a:xfrm>
            <a:off x="6357169" y="3969744"/>
            <a:ext cx="1" cy="3918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30073ED2-D9F9-4C54-A024-148A9E96F6C0}"/>
              </a:ext>
            </a:extLst>
          </p:cNvPr>
          <p:cNvSpPr txBox="1">
            <a:spLocks/>
          </p:cNvSpPr>
          <p:nvPr/>
        </p:nvSpPr>
        <p:spPr>
          <a:xfrm>
            <a:off x="1666339" y="45372"/>
            <a:ext cx="8573021" cy="95955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National vs Global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1B73B-B6EC-47C2-97EA-E4CE74046746}"/>
              </a:ext>
            </a:extLst>
          </p:cNvPr>
          <p:cNvSpPr txBox="1"/>
          <p:nvPr/>
        </p:nvSpPr>
        <p:spPr>
          <a:xfrm>
            <a:off x="4808241" y="3266618"/>
            <a:ext cx="117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PV=$1MM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FF825E7-0EA6-4D49-9283-E0689F0A4A2D}"/>
              </a:ext>
            </a:extLst>
          </p:cNvPr>
          <p:cNvSpPr txBox="1"/>
          <p:nvPr/>
        </p:nvSpPr>
        <p:spPr>
          <a:xfrm>
            <a:off x="4453561" y="5327946"/>
            <a:ext cx="135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PV=$0.1MM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55E922-2E45-4821-8053-C04C25D1FCDE}"/>
              </a:ext>
            </a:extLst>
          </p:cNvPr>
          <p:cNvSpPr txBox="1"/>
          <p:nvPr/>
        </p:nvSpPr>
        <p:spPr>
          <a:xfrm>
            <a:off x="5694184" y="5327946"/>
            <a:ext cx="135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PV=$0.1MM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3D7D00-3EDB-4B3A-867F-195520B10E96}"/>
              </a:ext>
            </a:extLst>
          </p:cNvPr>
          <p:cNvSpPr txBox="1"/>
          <p:nvPr/>
        </p:nvSpPr>
        <p:spPr>
          <a:xfrm>
            <a:off x="6968392" y="5327946"/>
            <a:ext cx="135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PV=$0.1MM</a:t>
            </a:r>
          </a:p>
        </p:txBody>
      </p:sp>
      <p:pic>
        <p:nvPicPr>
          <p:cNvPr id="5" name="Picture 4" descr="A picture containing beverage&#10;&#10;Description automatically generated">
            <a:extLst>
              <a:ext uri="{FF2B5EF4-FFF2-40B4-BE49-F238E27FC236}">
                <a16:creationId xmlns:a16="http://schemas.microsoft.com/office/drawing/2014/main" id="{8A576FFC-2C5B-468C-86AD-B712EDAA5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286" y="5846755"/>
            <a:ext cx="1025898" cy="471107"/>
          </a:xfrm>
          <a:prstGeom prst="rect">
            <a:avLst/>
          </a:prstGeom>
        </p:spPr>
      </p:pic>
      <p:pic>
        <p:nvPicPr>
          <p:cNvPr id="27" name="Picture 26" descr="A picture containing beverage&#10;&#10;Description automatically generated">
            <a:extLst>
              <a:ext uri="{FF2B5EF4-FFF2-40B4-BE49-F238E27FC236}">
                <a16:creationId xmlns:a16="http://schemas.microsoft.com/office/drawing/2014/main" id="{F137D984-434C-4E91-ABB5-07A1CE553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93" y="5836553"/>
            <a:ext cx="1025898" cy="471107"/>
          </a:xfrm>
          <a:prstGeom prst="rect">
            <a:avLst/>
          </a:prstGeom>
        </p:spPr>
      </p:pic>
      <p:pic>
        <p:nvPicPr>
          <p:cNvPr id="28" name="Picture 27" descr="A picture containing beverage&#10;&#10;Description automatically generated">
            <a:extLst>
              <a:ext uri="{FF2B5EF4-FFF2-40B4-BE49-F238E27FC236}">
                <a16:creationId xmlns:a16="http://schemas.microsoft.com/office/drawing/2014/main" id="{5CFB568A-13F0-4881-B103-052D123A9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53" y="1004926"/>
            <a:ext cx="1025898" cy="471107"/>
          </a:xfrm>
          <a:prstGeom prst="rect">
            <a:avLst/>
          </a:prstGeom>
        </p:spPr>
      </p:pic>
      <p:sp>
        <p:nvSpPr>
          <p:cNvPr id="32" name="Multiplication Sign 31">
            <a:extLst>
              <a:ext uri="{FF2B5EF4-FFF2-40B4-BE49-F238E27FC236}">
                <a16:creationId xmlns:a16="http://schemas.microsoft.com/office/drawing/2014/main" id="{00620B70-3BB5-4FDA-BC29-390845637814}"/>
              </a:ext>
            </a:extLst>
          </p:cNvPr>
          <p:cNvSpPr/>
          <p:nvPr/>
        </p:nvSpPr>
        <p:spPr>
          <a:xfrm>
            <a:off x="5996452" y="5282355"/>
            <a:ext cx="950912" cy="40277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Multiplication Sign 32">
            <a:extLst>
              <a:ext uri="{FF2B5EF4-FFF2-40B4-BE49-F238E27FC236}">
                <a16:creationId xmlns:a16="http://schemas.microsoft.com/office/drawing/2014/main" id="{494504F4-AAD5-4500-9BA8-13BA0888E170}"/>
              </a:ext>
            </a:extLst>
          </p:cNvPr>
          <p:cNvSpPr/>
          <p:nvPr/>
        </p:nvSpPr>
        <p:spPr>
          <a:xfrm>
            <a:off x="4873848" y="3288389"/>
            <a:ext cx="950912" cy="40277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04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50BC-58B5-4E9C-9B20-96A43679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0"/>
            <a:ext cx="10515600" cy="1045029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en-GB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A simple model</a:t>
            </a:r>
          </a:p>
        </p:txBody>
      </p:sp>
      <p:sp>
        <p:nvSpPr>
          <p:cNvPr id="6" name="Rounded Rectangular Callout 7">
            <a:extLst>
              <a:ext uri="{FF2B5EF4-FFF2-40B4-BE49-F238E27FC236}">
                <a16:creationId xmlns:a16="http://schemas.microsoft.com/office/drawing/2014/main" id="{0625B9CC-7836-43B2-82EE-CABF676AF0DA}"/>
              </a:ext>
            </a:extLst>
          </p:cNvPr>
          <p:cNvSpPr/>
          <p:nvPr/>
        </p:nvSpPr>
        <p:spPr>
          <a:xfrm>
            <a:off x="1955181" y="3780607"/>
            <a:ext cx="2438400" cy="954490"/>
          </a:xfrm>
          <a:prstGeom prst="wedgeRoundRectCallout">
            <a:avLst>
              <a:gd name="adj1" fmla="val -18023"/>
              <a:gd name="adj2" fmla="val -9877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Flow of ideas (Pareto distribution)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EFF777-6DE0-4BD4-B75B-AF146442BAB8}"/>
              </a:ext>
            </a:extLst>
          </p:cNvPr>
          <p:cNvCxnSpPr>
            <a:cxnSpLocks/>
          </p:cNvCxnSpPr>
          <p:nvPr/>
        </p:nvCxnSpPr>
        <p:spPr>
          <a:xfrm>
            <a:off x="3867462" y="2532494"/>
            <a:ext cx="1529583" cy="0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idea">
            <a:extLst>
              <a:ext uri="{FF2B5EF4-FFF2-40B4-BE49-F238E27FC236}">
                <a16:creationId xmlns:a16="http://schemas.microsoft.com/office/drawing/2014/main" id="{EA8718DE-A4F3-48BF-92EC-83C1AE30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27" y="1912394"/>
            <a:ext cx="1240201" cy="124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case&#10;&#10;Description automatically generated">
            <a:extLst>
              <a:ext uri="{FF2B5EF4-FFF2-40B4-BE49-F238E27FC236}">
                <a16:creationId xmlns:a16="http://schemas.microsoft.com/office/drawing/2014/main" id="{7B3BAEDB-DFAE-43AF-B614-F83A0B661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20880" y="2198104"/>
            <a:ext cx="1558353" cy="954491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D7EA3032-D251-40F4-8FB4-23892F7C1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227" y="1120771"/>
            <a:ext cx="1371603" cy="115214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A7B4F2-5066-4CB1-85AB-5E1BC9D36002}"/>
              </a:ext>
            </a:extLst>
          </p:cNvPr>
          <p:cNvCxnSpPr>
            <a:cxnSpLocks/>
          </p:cNvCxnSpPr>
          <p:nvPr/>
        </p:nvCxnSpPr>
        <p:spPr>
          <a:xfrm>
            <a:off x="8816898" y="1912394"/>
            <a:ext cx="2014653" cy="9423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mage result for smile">
            <a:extLst>
              <a:ext uri="{FF2B5EF4-FFF2-40B4-BE49-F238E27FC236}">
                <a16:creationId xmlns:a16="http://schemas.microsoft.com/office/drawing/2014/main" id="{2B7AEBD5-7899-4D9E-8291-DCB9F7784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1551" y="351264"/>
            <a:ext cx="950955" cy="93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BF12C4E-01A8-46CD-8DE7-55C0E6887A26}"/>
              </a:ext>
            </a:extLst>
          </p:cNvPr>
          <p:cNvCxnSpPr>
            <a:cxnSpLocks/>
          </p:cNvCxnSpPr>
          <p:nvPr/>
        </p:nvCxnSpPr>
        <p:spPr>
          <a:xfrm flipV="1">
            <a:off x="8816898" y="1036533"/>
            <a:ext cx="2014653" cy="875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7E0669F-A7A0-4456-8273-7370D3FF9E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653" y="2854712"/>
            <a:ext cx="1428750" cy="1428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8B9EA6-ACE3-4017-A039-BC5DD1B2B3A6}"/>
                  </a:ext>
                </a:extLst>
              </p:cNvPr>
              <p:cNvSpPr txBox="1"/>
              <p:nvPr/>
            </p:nvSpPr>
            <p:spPr>
              <a:xfrm>
                <a:off x="5702002" y="3087245"/>
                <a:ext cx="31223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&amp;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𝑇𝑒𝑐h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F8B9EA6-ACE3-4017-A039-BC5DD1B2B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002" y="3087245"/>
                <a:ext cx="3122330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6589370-9182-4849-94E1-1B9F8C1747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2868" y="5194811"/>
            <a:ext cx="7657663" cy="1206111"/>
          </a:xfrm>
          <a:prstGeom prst="rect">
            <a:avLst/>
          </a:prstGeom>
        </p:spPr>
      </p:pic>
      <p:sp>
        <p:nvSpPr>
          <p:cNvPr id="15" name="Rounded Rectangular Callout 7">
            <a:extLst>
              <a:ext uri="{FF2B5EF4-FFF2-40B4-BE49-F238E27FC236}">
                <a16:creationId xmlns:a16="http://schemas.microsoft.com/office/drawing/2014/main" id="{7997196B-D2B2-4B93-8FF7-DE4303AD688F}"/>
              </a:ext>
            </a:extLst>
          </p:cNvPr>
          <p:cNvSpPr/>
          <p:nvPr/>
        </p:nvSpPr>
        <p:spPr>
          <a:xfrm>
            <a:off x="6321699" y="4380483"/>
            <a:ext cx="2438400" cy="620100"/>
          </a:xfrm>
          <a:prstGeom prst="wedgeRoundRectCallout">
            <a:avLst>
              <a:gd name="adj1" fmla="val -19252"/>
              <a:gd name="adj2" fmla="val 103523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Curvature of idea distribution</a:t>
            </a:r>
          </a:p>
        </p:txBody>
      </p:sp>
      <p:sp>
        <p:nvSpPr>
          <p:cNvPr id="16" name="Rounded Rectangular Callout 7">
            <a:extLst>
              <a:ext uri="{FF2B5EF4-FFF2-40B4-BE49-F238E27FC236}">
                <a16:creationId xmlns:a16="http://schemas.microsoft.com/office/drawing/2014/main" id="{07004168-F3A5-487E-A865-DF7CE4C55441}"/>
              </a:ext>
            </a:extLst>
          </p:cNvPr>
          <p:cNvSpPr/>
          <p:nvPr/>
        </p:nvSpPr>
        <p:spPr>
          <a:xfrm>
            <a:off x="9373453" y="4529207"/>
            <a:ext cx="2438400" cy="620100"/>
          </a:xfrm>
          <a:prstGeom prst="wedgeRoundRectCallout">
            <a:avLst>
              <a:gd name="adj1" fmla="val -66895"/>
              <a:gd name="adj2" fmla="val 105940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Project cost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AA9B87FF-A457-4508-A151-69D0EC791001}"/>
              </a:ext>
            </a:extLst>
          </p:cNvPr>
          <p:cNvSpPr/>
          <p:nvPr/>
        </p:nvSpPr>
        <p:spPr>
          <a:xfrm>
            <a:off x="3867462" y="1859357"/>
            <a:ext cx="5673177" cy="1338692"/>
          </a:xfrm>
          <a:prstGeom prst="arc">
            <a:avLst>
              <a:gd name="adj1" fmla="val 10935281"/>
              <a:gd name="adj2" fmla="val 16676902"/>
            </a:avLst>
          </a:prstGeom>
          <a:ln w="76200">
            <a:solidFill>
              <a:schemeClr val="accent6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666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33A00-04EE-4810-B927-AFF87CE55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332"/>
          <a:stretch/>
        </p:blipFill>
        <p:spPr>
          <a:xfrm>
            <a:off x="108314" y="1131757"/>
            <a:ext cx="6673351" cy="37994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850BC-58B5-4E9C-9B20-96A43679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860363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algn="ctr" defTabSz="457200"/>
            <a:r>
              <a:rPr lang="en-GB" sz="36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Inferring R&amp;D spending from the private value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DAD0F-A648-4FD9-B63E-3B9F28DE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2386" y="4123148"/>
            <a:ext cx="6248942" cy="2298972"/>
          </a:xfrm>
          <a:prstGeom prst="rect">
            <a:avLst/>
          </a:prstGeom>
        </p:spPr>
      </p:pic>
      <p:sp>
        <p:nvSpPr>
          <p:cNvPr id="6" name="Rounded Rectangular Callout 7">
            <a:extLst>
              <a:ext uri="{FF2B5EF4-FFF2-40B4-BE49-F238E27FC236}">
                <a16:creationId xmlns:a16="http://schemas.microsoft.com/office/drawing/2014/main" id="{0625B9CC-7836-43B2-82EE-CABF676AF0DA}"/>
              </a:ext>
            </a:extLst>
          </p:cNvPr>
          <p:cNvSpPr/>
          <p:nvPr/>
        </p:nvSpPr>
        <p:spPr>
          <a:xfrm>
            <a:off x="239409" y="5883639"/>
            <a:ext cx="5306320" cy="854617"/>
          </a:xfrm>
          <a:prstGeom prst="wedgeRoundRectCallout">
            <a:avLst>
              <a:gd name="adj1" fmla="val -13795"/>
              <a:gd name="adj2" fmla="val -47155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Backing out the R&amp;D cost from the location of the peak of the private value distribution</a:t>
            </a:r>
          </a:p>
        </p:txBody>
      </p:sp>
      <p:sp>
        <p:nvSpPr>
          <p:cNvPr id="7" name="Rounded Rectangular Callout 7">
            <a:extLst>
              <a:ext uri="{FF2B5EF4-FFF2-40B4-BE49-F238E27FC236}">
                <a16:creationId xmlns:a16="http://schemas.microsoft.com/office/drawing/2014/main" id="{E0AB727B-DE01-4FBB-B5B3-145FFE90DCE4}"/>
              </a:ext>
            </a:extLst>
          </p:cNvPr>
          <p:cNvSpPr/>
          <p:nvPr/>
        </p:nvSpPr>
        <p:spPr>
          <a:xfrm>
            <a:off x="6635008" y="1204882"/>
            <a:ext cx="5306320" cy="919185"/>
          </a:xfrm>
          <a:prstGeom prst="wedgeRoundRectCallout">
            <a:avLst>
              <a:gd name="adj1" fmla="val -71307"/>
              <a:gd name="adj2" fmla="val 34973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Backing out the innovation response from the curvature of the private value distribution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91D433-F76E-4468-A37A-00B3721D8E45}"/>
              </a:ext>
            </a:extLst>
          </p:cNvPr>
          <p:cNvSpPr txBox="1"/>
          <p:nvPr/>
        </p:nvSpPr>
        <p:spPr>
          <a:xfrm>
            <a:off x="2681991" y="4746562"/>
            <a:ext cx="2004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Private Value</a:t>
            </a:r>
          </a:p>
        </p:txBody>
      </p:sp>
    </p:spTree>
    <p:extLst>
      <p:ext uri="{BB962C8B-B14F-4D97-AF65-F5344CB8AC3E}">
        <p14:creationId xmlns:p14="http://schemas.microsoft.com/office/powerpoint/2010/main" val="421786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Image result for uk industrial strategy">
            <a:extLst>
              <a:ext uri="{FF2B5EF4-FFF2-40B4-BE49-F238E27FC236}">
                <a16:creationId xmlns:a16="http://schemas.microsoft.com/office/drawing/2014/main" id="{EAD38016-F0A5-414B-BB8D-5934FD3C3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86" y="3429000"/>
            <a:ext cx="3903399" cy="293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091E0D8-80BD-4F1A-933C-64335E4E7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97" y="473023"/>
            <a:ext cx="10384029" cy="968799"/>
          </a:xfrm>
        </p:spPr>
        <p:txBody>
          <a:bodyPr>
            <a:normAutofit/>
          </a:bodyPr>
          <a:lstStyle/>
          <a:p>
            <a:r>
              <a:rPr lang="en-GB" b="1" dirty="0">
                <a:latin typeface="+mn-lt"/>
              </a:rPr>
              <a:t>Background</a:t>
            </a:r>
            <a:endParaRPr lang="en-GB" sz="2000" b="1" dirty="0">
              <a:latin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C126ED0-B0BB-4DD7-8329-3D3CF6AF869F}"/>
              </a:ext>
            </a:extLst>
          </p:cNvPr>
          <p:cNvSpPr txBox="1"/>
          <p:nvPr/>
        </p:nvSpPr>
        <p:spPr>
          <a:xfrm>
            <a:off x="313297" y="1441822"/>
            <a:ext cx="114712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/>
              <a:t>Renewed interest in Industrial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b="1" dirty="0"/>
              <a:t>Vertical Targeting</a:t>
            </a:r>
          </a:p>
          <a:p>
            <a:pPr lvl="1"/>
            <a:endParaRPr lang="en-GB" sz="4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659394-9769-486A-B67B-C0496C5E5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305" y="3799679"/>
            <a:ext cx="3746258" cy="24660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2DC04D-452D-4E2F-A68E-B7F64C210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565" y="0"/>
            <a:ext cx="3743435" cy="224702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F6C2EB6-805D-4C40-B7FD-39B092612A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311" y="2214480"/>
            <a:ext cx="2764041" cy="267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60CB82-3D37-493B-AC82-C1584E72EB83}"/>
                  </a:ext>
                </a:extLst>
              </p:cNvPr>
              <p:cNvSpPr/>
              <p:nvPr/>
            </p:nvSpPr>
            <p:spPr>
              <a:xfrm>
                <a:off x="307298" y="1197429"/>
                <a:ext cx="5592759" cy="158261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𝐴𝑣𝑒𝑟𝑎𝑔𝑒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𝑆𝑝𝑖𝑙𝑙𝑜𝑣𝑒</m:t>
                          </m:r>
                          <m:sSub>
                            <m:sSub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𝐴𝑣𝑒𝑟𝑎𝑔𝑒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&amp;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660CB82-3D37-493B-AC82-C1584E72E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98" y="1197429"/>
                <a:ext cx="5592759" cy="15826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7A850BC-58B5-4E9C-9B20-96A43679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0"/>
            <a:ext cx="10515600" cy="1045029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en-GB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Indicators for Vertical Targeting</a:t>
            </a:r>
          </a:p>
        </p:txBody>
      </p:sp>
      <p:sp>
        <p:nvSpPr>
          <p:cNvPr id="7" name="Rounded Rectangular Callout 7">
            <a:extLst>
              <a:ext uri="{FF2B5EF4-FFF2-40B4-BE49-F238E27FC236}">
                <a16:creationId xmlns:a16="http://schemas.microsoft.com/office/drawing/2014/main" id="{E0AB727B-DE01-4FBB-B5B3-145FFE90DCE4}"/>
              </a:ext>
            </a:extLst>
          </p:cNvPr>
          <p:cNvSpPr/>
          <p:nvPr/>
        </p:nvSpPr>
        <p:spPr>
          <a:xfrm>
            <a:off x="6783289" y="1366238"/>
            <a:ext cx="5306320" cy="819615"/>
          </a:xfrm>
          <a:prstGeom prst="wedgeRoundRectCallout">
            <a:avLst>
              <a:gd name="adj1" fmla="val -85499"/>
              <a:gd name="adj2" fmla="val 27024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Technology Area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A55A82-9402-4058-9CB6-C204DE87E480}"/>
                  </a:ext>
                </a:extLst>
              </p:cNvPr>
              <p:cNvSpPr/>
              <p:nvPr/>
            </p:nvSpPr>
            <p:spPr>
              <a:xfrm>
                <a:off x="307298" y="3811711"/>
                <a:ext cx="11662389" cy="1582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2400" b="0" i="0" dirty="0" smtClean="0">
                              <a:latin typeface="Cambria Math" panose="02040503050406030204" pitchFamily="18" charset="0"/>
                            </a:rPr>
                            <m:t>ISTRAX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sz="2400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𝑀𝑎𝑟𝑔𝑖𝑛𝑎𝑙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𝑆𝑜𝑐𝑖𝑎𝑙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𝑅𝑒𝑡𝑢𝑟𝑛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𝐼𝑛𝑐𝑟𝑒𝑎𝑠𝑒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𝐺𝑜𝑣𝑒𝑟𝑛𝑚𝑒𝑛𝑡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𝑆𝑝𝑒𝑛𝑑𝑖𝑛</m:t>
                      </m:r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3A55A82-9402-4058-9CB6-C204DE87E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98" y="3811711"/>
                <a:ext cx="11662389" cy="15826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A46261E0-87CF-4BED-8C36-EF5049C9905F}"/>
              </a:ext>
            </a:extLst>
          </p:cNvPr>
          <p:cNvSpPr/>
          <p:nvPr/>
        </p:nvSpPr>
        <p:spPr>
          <a:xfrm>
            <a:off x="7322695" y="2885607"/>
            <a:ext cx="3567659" cy="614596"/>
          </a:xfrm>
          <a:prstGeom prst="wedgeRectCallout">
            <a:avLst>
              <a:gd name="adj1" fmla="val -104891"/>
              <a:gd name="adj2" fmla="val -74084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Close to current approach by e.g. UK civil service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28A82FC-29D4-4CE1-8DE2-F0743CF3BB02}"/>
              </a:ext>
            </a:extLst>
          </p:cNvPr>
          <p:cNvSpPr/>
          <p:nvPr/>
        </p:nvSpPr>
        <p:spPr>
          <a:xfrm>
            <a:off x="1986197" y="5394326"/>
            <a:ext cx="9661161" cy="1246317"/>
          </a:xfrm>
          <a:prstGeom prst="wedgeRectCallout">
            <a:avLst>
              <a:gd name="adj1" fmla="val -31513"/>
              <a:gd name="adj2" fmla="val -93971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Looks at both, profits of recipients and spillovers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Assumes that governments can only induce additional innovation by enticing firms to develop ideas that are of somewhat lower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Takes into account that the drop-off in quality varies between areas </a:t>
            </a:r>
            <a:r>
              <a:rPr lang="en-GB" i="1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2183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4BC725-D80F-4825-BBC4-BAC89E646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1860" y="1201099"/>
            <a:ext cx="7212905" cy="49475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45373"/>
            <a:ext cx="12191999" cy="7691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Some stylized PRANK facts: How important are Giant Gnomes?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823CDB-FC2F-4052-AB48-29A7F904C9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95"/>
          <a:stretch/>
        </p:blipFill>
        <p:spPr>
          <a:xfrm>
            <a:off x="6408615" y="1240471"/>
            <a:ext cx="4581413" cy="2711687"/>
          </a:xfrm>
          <a:prstGeom prst="rect">
            <a:avLst/>
          </a:prstGeom>
        </p:spPr>
      </p:pic>
      <p:sp>
        <p:nvSpPr>
          <p:cNvPr id="6" name="Rounded Rectangular Callout 7">
            <a:extLst>
              <a:ext uri="{FF2B5EF4-FFF2-40B4-BE49-F238E27FC236}">
                <a16:creationId xmlns:a16="http://schemas.microsoft.com/office/drawing/2014/main" id="{E51C19BA-BC41-4FF7-8A77-75F691432A84}"/>
              </a:ext>
            </a:extLst>
          </p:cNvPr>
          <p:cNvSpPr/>
          <p:nvPr/>
        </p:nvSpPr>
        <p:spPr>
          <a:xfrm>
            <a:off x="1648599" y="1201099"/>
            <a:ext cx="2408664" cy="526961"/>
          </a:xfrm>
          <a:prstGeom prst="wedgeRoundRectCallout">
            <a:avLst>
              <a:gd name="adj1" fmla="val -5633"/>
              <a:gd name="adj2" fmla="val 30463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Illusory Giants</a:t>
            </a:r>
          </a:p>
        </p:txBody>
      </p:sp>
      <p:sp>
        <p:nvSpPr>
          <p:cNvPr id="7" name="Rounded Rectangular Callout 7">
            <a:extLst>
              <a:ext uri="{FF2B5EF4-FFF2-40B4-BE49-F238E27FC236}">
                <a16:creationId xmlns:a16="http://schemas.microsoft.com/office/drawing/2014/main" id="{56CC0BB0-179B-4829-BF38-E074C5F9E2EE}"/>
              </a:ext>
            </a:extLst>
          </p:cNvPr>
          <p:cNvSpPr/>
          <p:nvPr/>
        </p:nvSpPr>
        <p:spPr>
          <a:xfrm>
            <a:off x="1130480" y="6103975"/>
            <a:ext cx="2408664" cy="526961"/>
          </a:xfrm>
          <a:prstGeom prst="wedgeRoundRectCallout">
            <a:avLst>
              <a:gd name="adj1" fmla="val 23997"/>
              <a:gd name="adj2" fmla="val -413441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Giant Gnomes</a:t>
            </a:r>
          </a:p>
        </p:txBody>
      </p:sp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EE3BA116-F6BF-4974-B43B-BBC33BE48C20}"/>
              </a:ext>
            </a:extLst>
          </p:cNvPr>
          <p:cNvSpPr/>
          <p:nvPr/>
        </p:nvSpPr>
        <p:spPr>
          <a:xfrm>
            <a:off x="6895476" y="927307"/>
            <a:ext cx="5216334" cy="327339"/>
          </a:xfrm>
          <a:prstGeom prst="wedgeRoundRectCallout">
            <a:avLst>
              <a:gd name="adj1" fmla="val -18356"/>
              <a:gd name="adj2" fmla="val 12714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Giant Gnomes are responsible for 70% of spillovers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E88B4-37CB-4EE5-BAEE-ED45AF205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064" y="4313974"/>
            <a:ext cx="2993871" cy="1990924"/>
          </a:xfrm>
          <a:prstGeom prst="rect">
            <a:avLst/>
          </a:prstGeom>
        </p:spPr>
      </p:pic>
      <p:sp>
        <p:nvSpPr>
          <p:cNvPr id="10" name="Rounded Rectangular Callout 7">
            <a:extLst>
              <a:ext uri="{FF2B5EF4-FFF2-40B4-BE49-F238E27FC236}">
                <a16:creationId xmlns:a16="http://schemas.microsoft.com/office/drawing/2014/main" id="{5B553744-4F97-45AA-9108-0915D9CB3FD6}"/>
              </a:ext>
            </a:extLst>
          </p:cNvPr>
          <p:cNvSpPr/>
          <p:nvPr/>
        </p:nvSpPr>
        <p:spPr>
          <a:xfrm>
            <a:off x="9642954" y="3952158"/>
            <a:ext cx="2072308" cy="1912651"/>
          </a:xfrm>
          <a:prstGeom prst="wedgeRoundRectCallout">
            <a:avLst>
              <a:gd name="adj1" fmla="val -58846"/>
              <a:gd name="adj2" fmla="val 1905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Ordering innovations by citations means we miss more than 50% of external value</a:t>
            </a:r>
          </a:p>
        </p:txBody>
      </p:sp>
      <p:sp>
        <p:nvSpPr>
          <p:cNvPr id="11" name="Rounded Rectangular Callout 7">
            <a:extLst>
              <a:ext uri="{FF2B5EF4-FFF2-40B4-BE49-F238E27FC236}">
                <a16:creationId xmlns:a16="http://schemas.microsoft.com/office/drawing/2014/main" id="{78B6BEEA-4333-4F8D-ADA6-19CD7BD90F11}"/>
              </a:ext>
            </a:extLst>
          </p:cNvPr>
          <p:cNvSpPr/>
          <p:nvPr/>
        </p:nvSpPr>
        <p:spPr>
          <a:xfrm>
            <a:off x="3563162" y="5932074"/>
            <a:ext cx="2845453" cy="925926"/>
          </a:xfrm>
          <a:prstGeom prst="wedgeRoundRectCallout">
            <a:avLst>
              <a:gd name="adj1" fmla="val -15827"/>
              <a:gd name="adj2" fmla="val -385325"/>
              <a:gd name="adj3" fmla="val 16667"/>
            </a:avLst>
          </a:prstGeom>
          <a:solidFill>
            <a:srgbClr val="00B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order citations undervalue the socially most valuable innovations</a:t>
            </a:r>
          </a:p>
        </p:txBody>
      </p:sp>
    </p:spTree>
    <p:extLst>
      <p:ext uri="{BB962C8B-B14F-4D97-AF65-F5344CB8AC3E}">
        <p14:creationId xmlns:p14="http://schemas.microsoft.com/office/powerpoint/2010/main" val="2610080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66339" y="45373"/>
            <a:ext cx="8573021" cy="7691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The origin of Global Spillovers</a:t>
            </a:r>
            <a:endParaRPr lang="en-US" b="1" dirty="0">
              <a:ln w="20066" cmpd="sng">
                <a:solidFill>
                  <a:schemeClr val="tx1"/>
                </a:solidFill>
                <a:prstDash val="solid"/>
              </a:ln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2E70CD-C6B9-44C6-A1DB-CFF6D8BE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49" y="1234327"/>
            <a:ext cx="10210800" cy="4973315"/>
          </a:xfrm>
          <a:prstGeom prst="rect">
            <a:avLst/>
          </a:prstGeom>
        </p:spPr>
      </p:pic>
      <p:sp>
        <p:nvSpPr>
          <p:cNvPr id="4" name="Rounded Rectangular Callout 7">
            <a:extLst>
              <a:ext uri="{FF2B5EF4-FFF2-40B4-BE49-F238E27FC236}">
                <a16:creationId xmlns:a16="http://schemas.microsoft.com/office/drawing/2014/main" id="{E1CD68DA-0E78-4014-8CB0-A66E40A4EF68}"/>
              </a:ext>
            </a:extLst>
          </p:cNvPr>
          <p:cNvSpPr/>
          <p:nvPr/>
        </p:nvSpPr>
        <p:spPr>
          <a:xfrm>
            <a:off x="1590907" y="6207642"/>
            <a:ext cx="3954822" cy="530614"/>
          </a:xfrm>
          <a:prstGeom prst="wedgeRoundRectCallout">
            <a:avLst>
              <a:gd name="adj1" fmla="val -21117"/>
              <a:gd name="adj2" fmla="val -7144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EV=External Value = PRANK-PV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171D289-FCC9-4EF1-9C3C-8F1E6B1AD023}"/>
              </a:ext>
            </a:extLst>
          </p:cNvPr>
          <p:cNvSpPr/>
          <p:nvPr/>
        </p:nvSpPr>
        <p:spPr>
          <a:xfrm>
            <a:off x="664308" y="1374531"/>
            <a:ext cx="5332045" cy="646235"/>
          </a:xfrm>
          <a:prstGeom prst="wedgeRoundRectCallout">
            <a:avLst>
              <a:gd name="adj1" fmla="val 55886"/>
              <a:gd name="adj2" fmla="val 101956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Per innovation </a:t>
            </a:r>
            <a:r>
              <a:rPr lang="en-GB" sz="1600" dirty="0" err="1"/>
              <a:t>spillovers</a:t>
            </a:r>
            <a:r>
              <a:rPr lang="en-GB" sz="1600" dirty="0"/>
              <a:t> in the UK are fairly high (~$1.5MM). But there are not so many innovations in the UK</a:t>
            </a:r>
          </a:p>
        </p:txBody>
      </p:sp>
    </p:spTree>
    <p:extLst>
      <p:ext uri="{BB962C8B-B14F-4D97-AF65-F5344CB8AC3E}">
        <p14:creationId xmlns:p14="http://schemas.microsoft.com/office/powerpoint/2010/main" val="42263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95039" y="312193"/>
            <a:ext cx="8573021" cy="7691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Internalization of spillovers?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90D1F-C931-4679-9078-E6746603E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256" y="1525800"/>
            <a:ext cx="5842380" cy="380639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771BA1-7EB5-4312-BF93-482CF50626FD}"/>
              </a:ext>
            </a:extLst>
          </p:cNvPr>
          <p:cNvSpPr/>
          <p:nvPr/>
        </p:nvSpPr>
        <p:spPr>
          <a:xfrm>
            <a:off x="5242169" y="2929304"/>
            <a:ext cx="114300" cy="1847850"/>
          </a:xfrm>
          <a:prstGeom prst="round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FBA7EA9-BBBB-461A-B84E-BC5D795CDC7F}"/>
              </a:ext>
            </a:extLst>
          </p:cNvPr>
          <p:cNvSpPr/>
          <p:nvPr/>
        </p:nvSpPr>
        <p:spPr>
          <a:xfrm>
            <a:off x="8121649" y="4777154"/>
            <a:ext cx="3901831" cy="646235"/>
          </a:xfrm>
          <a:prstGeom prst="wedgeRoundRectCallout">
            <a:avLst>
              <a:gd name="adj1" fmla="val -58698"/>
              <a:gd name="adj2" fmla="val -2034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Only about 15% of UK </a:t>
            </a:r>
            <a:r>
              <a:rPr lang="en-GB" sz="1600" dirty="0" err="1"/>
              <a:t>spillovers</a:t>
            </a:r>
            <a:r>
              <a:rPr lang="en-GB" sz="1600" dirty="0"/>
              <a:t> are retained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FAB1AF-2AF0-428C-A2EE-6FBF998C6241}"/>
              </a:ext>
            </a:extLst>
          </p:cNvPr>
          <p:cNvCxnSpPr/>
          <p:nvPr/>
        </p:nvCxnSpPr>
        <p:spPr>
          <a:xfrm>
            <a:off x="5356469" y="3763108"/>
            <a:ext cx="2446704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6CEF168-E470-4BA9-AD1A-31A2E2050A9C}"/>
              </a:ext>
            </a:extLst>
          </p:cNvPr>
          <p:cNvSpPr/>
          <p:nvPr/>
        </p:nvSpPr>
        <p:spPr>
          <a:xfrm>
            <a:off x="43962" y="6037049"/>
            <a:ext cx="3901831" cy="646235"/>
          </a:xfrm>
          <a:prstGeom prst="wedgeRoundRectCallout">
            <a:avLst>
              <a:gd name="adj1" fmla="val 24114"/>
              <a:gd name="adj2" fmla="val -4177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Per capita the UK generates $2000 worth of </a:t>
            </a:r>
            <a:r>
              <a:rPr lang="en-GB" sz="1600" dirty="0" err="1"/>
              <a:t>spillovers</a:t>
            </a:r>
            <a:r>
              <a:rPr lang="en-GB" sz="1600" dirty="0"/>
              <a:t> (2004-2014)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1388E3-8871-4459-849B-9B543FCD6747}"/>
              </a:ext>
            </a:extLst>
          </p:cNvPr>
          <p:cNvCxnSpPr>
            <a:cxnSpLocks/>
          </p:cNvCxnSpPr>
          <p:nvPr/>
        </p:nvCxnSpPr>
        <p:spPr>
          <a:xfrm>
            <a:off x="3002573" y="3634154"/>
            <a:ext cx="2296746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3316F5-5289-48E3-86B2-A6862E1BD4C7}"/>
              </a:ext>
            </a:extLst>
          </p:cNvPr>
          <p:cNvCxnSpPr>
            <a:cxnSpLocks/>
          </p:cNvCxnSpPr>
          <p:nvPr/>
        </p:nvCxnSpPr>
        <p:spPr>
          <a:xfrm>
            <a:off x="4535563" y="3179884"/>
            <a:ext cx="3223649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8B429CE-EFE0-4244-A8BF-A393D362C4AF}"/>
              </a:ext>
            </a:extLst>
          </p:cNvPr>
          <p:cNvSpPr/>
          <p:nvPr/>
        </p:nvSpPr>
        <p:spPr>
          <a:xfrm>
            <a:off x="9139604" y="1955441"/>
            <a:ext cx="2716823" cy="646235"/>
          </a:xfrm>
          <a:prstGeom prst="wedgeRoundRectCallout">
            <a:avLst>
              <a:gd name="adj1" fmla="val -96879"/>
              <a:gd name="adj2" fmla="val 133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Germany is second best in internalizing </a:t>
            </a:r>
            <a:r>
              <a:rPr lang="en-GB" sz="1600" dirty="0" err="1"/>
              <a:t>spillovers</a:t>
            </a:r>
            <a:r>
              <a:rPr lang="en-GB" sz="1600" dirty="0"/>
              <a:t> (30%)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B07218-C13E-41F4-BB62-8F4193122F7A}"/>
              </a:ext>
            </a:extLst>
          </p:cNvPr>
          <p:cNvCxnSpPr>
            <a:cxnSpLocks/>
          </p:cNvCxnSpPr>
          <p:nvPr/>
        </p:nvCxnSpPr>
        <p:spPr>
          <a:xfrm>
            <a:off x="3835110" y="1907931"/>
            <a:ext cx="3968063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79994C2-7676-4C4F-B865-54673071370A}"/>
              </a:ext>
            </a:extLst>
          </p:cNvPr>
          <p:cNvSpPr/>
          <p:nvPr/>
        </p:nvSpPr>
        <p:spPr>
          <a:xfrm>
            <a:off x="9375531" y="696785"/>
            <a:ext cx="2716823" cy="646235"/>
          </a:xfrm>
          <a:prstGeom prst="wedgeRoundRectCallout">
            <a:avLst>
              <a:gd name="adj1" fmla="val -107882"/>
              <a:gd name="adj2" fmla="val 1373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Most (60%) US </a:t>
            </a:r>
            <a:r>
              <a:rPr lang="en-GB" sz="1600" dirty="0" err="1"/>
              <a:t>spillovers</a:t>
            </a:r>
            <a:r>
              <a:rPr lang="en-GB" sz="1600" dirty="0"/>
              <a:t> are internalised within the US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FA84218-5F88-4EF2-B203-53212A87F005}"/>
              </a:ext>
            </a:extLst>
          </p:cNvPr>
          <p:cNvSpPr/>
          <p:nvPr/>
        </p:nvSpPr>
        <p:spPr>
          <a:xfrm>
            <a:off x="4457166" y="2839183"/>
            <a:ext cx="114300" cy="1847850"/>
          </a:xfrm>
          <a:prstGeom prst="roundRect">
            <a:avLst/>
          </a:prstGeom>
          <a:solidFill>
            <a:srgbClr val="FFFF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69DC61B-A0A9-4DA7-B480-76A46B066B55}"/>
              </a:ext>
            </a:extLst>
          </p:cNvPr>
          <p:cNvSpPr/>
          <p:nvPr/>
        </p:nvSpPr>
        <p:spPr>
          <a:xfrm>
            <a:off x="5030633" y="5857141"/>
            <a:ext cx="3901831" cy="646235"/>
          </a:xfrm>
          <a:prstGeom prst="wedgeRoundRectCallout">
            <a:avLst>
              <a:gd name="adj1" fmla="val -18476"/>
              <a:gd name="adj2" fmla="val -236603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While China has a big impact it’s mainly due to its size</a:t>
            </a:r>
          </a:p>
        </p:txBody>
      </p:sp>
    </p:spTree>
    <p:extLst>
      <p:ext uri="{BB962C8B-B14F-4D97-AF65-F5344CB8AC3E}">
        <p14:creationId xmlns:p14="http://schemas.microsoft.com/office/powerpoint/2010/main" val="141671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95039" y="312193"/>
            <a:ext cx="8573021" cy="7691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The balance of knowledge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79994C2-7676-4C4F-B865-54673071370A}"/>
              </a:ext>
            </a:extLst>
          </p:cNvPr>
          <p:cNvSpPr/>
          <p:nvPr/>
        </p:nvSpPr>
        <p:spPr>
          <a:xfrm>
            <a:off x="274401" y="936491"/>
            <a:ext cx="2716823" cy="646235"/>
          </a:xfrm>
          <a:prstGeom prst="wedgeRoundRectCallout">
            <a:avLst>
              <a:gd name="adj1" fmla="val 24359"/>
              <a:gd name="adj2" fmla="val 831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US knowledge exports are declining since 2007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B1E8E-275C-4120-86AB-8B668A9D6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00" y="1826501"/>
            <a:ext cx="5422268" cy="33463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62C3F4-EC9D-4937-A90F-27A88E7C0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069" y="1727612"/>
            <a:ext cx="5586673" cy="3447776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6CEF168-E470-4BA9-AD1A-31A2E2050A9C}"/>
              </a:ext>
            </a:extLst>
          </p:cNvPr>
          <p:cNvSpPr/>
          <p:nvPr/>
        </p:nvSpPr>
        <p:spPr>
          <a:xfrm>
            <a:off x="1366924" y="6004623"/>
            <a:ext cx="3901831" cy="646235"/>
          </a:xfrm>
          <a:prstGeom prst="wedgeRoundRectCallout">
            <a:avLst>
              <a:gd name="adj1" fmla="val 10651"/>
              <a:gd name="adj2" fmla="val -2220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Chinese knowledge exports growing</a:t>
            </a:r>
          </a:p>
        </p:txBody>
      </p:sp>
    </p:spTree>
    <p:extLst>
      <p:ext uri="{BB962C8B-B14F-4D97-AF65-F5344CB8AC3E}">
        <p14:creationId xmlns:p14="http://schemas.microsoft.com/office/powerpoint/2010/main" val="3364095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602482" y="197686"/>
            <a:ext cx="8943975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n w="20066" cmpd="sng">
                  <a:solidFill>
                    <a:schemeClr val="tx1"/>
                  </a:solidFill>
                  <a:prstDash val="solid"/>
                </a:ln>
                <a:solidFill>
                  <a:srgbClr val="000000"/>
                </a:solidFill>
              </a:rPr>
              <a:t>Can P-Rank Foresee the Future?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2C661-D7B4-45DD-B70B-36CFDA897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6790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4E3401-DEC9-47B3-9D18-810183AFFE33}"/>
                  </a:ext>
                </a:extLst>
              </p:cNvPr>
              <p:cNvSpPr txBox="1"/>
              <p:nvPr/>
            </p:nvSpPr>
            <p:spPr>
              <a:xfrm>
                <a:off x="6792374" y="1509089"/>
                <a:ext cx="2725252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𝐼𝑛𝑛𝑜𝑣𝑎𝑡𝑖𝑜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4E3401-DEC9-47B3-9D18-810183AFF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374" y="1509089"/>
                <a:ext cx="2725252" cy="542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4BA91-AC4C-4D83-8A81-765BAB658DE5}"/>
                  </a:ext>
                </a:extLst>
              </p:cNvPr>
              <p:cNvSpPr txBox="1"/>
              <p:nvPr/>
            </p:nvSpPr>
            <p:spPr>
              <a:xfrm>
                <a:off x="6096000" y="3362628"/>
                <a:ext cx="380508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𝐼𝑛𝑛𝑜𝑣𝑎𝑡𝑖𝑜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14BA91-AC4C-4D83-8A81-765BAB658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62628"/>
                <a:ext cx="3805084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685C2A-3406-4D13-A6AE-55C5B41B0423}"/>
                  </a:ext>
                </a:extLst>
              </p:cNvPr>
              <p:cNvSpPr txBox="1"/>
              <p:nvPr/>
            </p:nvSpPr>
            <p:spPr>
              <a:xfrm>
                <a:off x="8207514" y="4310747"/>
                <a:ext cx="3805084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𝑆𝑝𝑖𝑙𝑙𝑜𝑣𝑒𝑟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𝐼𝑛𝑓𝑙𝑜𝑤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3685C2A-3406-4D13-A6AE-55C5B41B0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7514" y="4310747"/>
                <a:ext cx="3805084" cy="5421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66325CB-106D-4900-94A4-64050617F91A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7998542" y="2051225"/>
            <a:ext cx="0" cy="1311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C22497-B679-488F-B975-CB992777DB5C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524568" y="2051225"/>
            <a:ext cx="1585488" cy="225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ular Callout 7">
            <a:extLst>
              <a:ext uri="{FF2B5EF4-FFF2-40B4-BE49-F238E27FC236}">
                <a16:creationId xmlns:a16="http://schemas.microsoft.com/office/drawing/2014/main" id="{789A81BE-7465-456A-92DD-024B27BAB5DF}"/>
              </a:ext>
            </a:extLst>
          </p:cNvPr>
          <p:cNvSpPr/>
          <p:nvPr/>
        </p:nvSpPr>
        <p:spPr>
          <a:xfrm>
            <a:off x="5463521" y="5457707"/>
            <a:ext cx="2408664" cy="1202607"/>
          </a:xfrm>
          <a:prstGeom prst="wedgeRoundRectCallout">
            <a:avLst>
              <a:gd name="adj1" fmla="val 53318"/>
              <a:gd name="adj2" fmla="val -9361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Yep:  PRANK↑ 10%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Innos</a:t>
            </a:r>
            <a:r>
              <a:rPr lang="en-US" dirty="0"/>
              <a:t> ↑ 1.8%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dirty="0"/>
          </a:p>
        </p:txBody>
      </p:sp>
      <p:sp>
        <p:nvSpPr>
          <p:cNvPr id="13" name="Rounded Rectangular Callout 7">
            <a:extLst>
              <a:ext uri="{FF2B5EF4-FFF2-40B4-BE49-F238E27FC236}">
                <a16:creationId xmlns:a16="http://schemas.microsoft.com/office/drawing/2014/main" id="{AD7C893A-8161-4C41-A387-B472D08840DE}"/>
              </a:ext>
            </a:extLst>
          </p:cNvPr>
          <p:cNvSpPr/>
          <p:nvPr/>
        </p:nvSpPr>
        <p:spPr>
          <a:xfrm>
            <a:off x="9783337" y="5157055"/>
            <a:ext cx="2408664" cy="601304"/>
          </a:xfrm>
          <a:prstGeom prst="wedgeRoundRectCallout">
            <a:avLst>
              <a:gd name="adj1" fmla="val 21528"/>
              <a:gd name="adj2" fmla="val -8496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1995-2004</a:t>
            </a:r>
          </a:p>
        </p:txBody>
      </p:sp>
      <p:sp>
        <p:nvSpPr>
          <p:cNvPr id="15" name="Rounded Rectangular Callout 7">
            <a:extLst>
              <a:ext uri="{FF2B5EF4-FFF2-40B4-BE49-F238E27FC236}">
                <a16:creationId xmlns:a16="http://schemas.microsoft.com/office/drawing/2014/main" id="{7A7DD459-BACA-44DA-B98C-F9D656B9C23E}"/>
              </a:ext>
            </a:extLst>
          </p:cNvPr>
          <p:cNvSpPr/>
          <p:nvPr/>
        </p:nvSpPr>
        <p:spPr>
          <a:xfrm>
            <a:off x="9530275" y="1631563"/>
            <a:ext cx="2408664" cy="601304"/>
          </a:xfrm>
          <a:prstGeom prst="wedgeRoundRectCallout">
            <a:avLst>
              <a:gd name="adj1" fmla="val -55963"/>
              <a:gd name="adj2" fmla="val 7534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2005-2014</a:t>
            </a:r>
          </a:p>
        </p:txBody>
      </p:sp>
      <p:sp>
        <p:nvSpPr>
          <p:cNvPr id="16" name="Rounded Rectangular Callout 7">
            <a:extLst>
              <a:ext uri="{FF2B5EF4-FFF2-40B4-BE49-F238E27FC236}">
                <a16:creationId xmlns:a16="http://schemas.microsoft.com/office/drawing/2014/main" id="{6FA03221-FDC4-4D67-8665-AE190F7226EF}"/>
              </a:ext>
            </a:extLst>
          </p:cNvPr>
          <p:cNvSpPr/>
          <p:nvPr/>
        </p:nvSpPr>
        <p:spPr>
          <a:xfrm>
            <a:off x="3976936" y="2105623"/>
            <a:ext cx="2408664" cy="1202607"/>
          </a:xfrm>
          <a:prstGeom prst="wedgeRoundRectCallout">
            <a:avLst>
              <a:gd name="adj1" fmla="val 129555"/>
              <a:gd name="adj2" fmla="val 7465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Technology, country cells</a:t>
            </a:r>
          </a:p>
        </p:txBody>
      </p:sp>
    </p:spTree>
    <p:extLst>
      <p:ext uri="{BB962C8B-B14F-4D97-AF65-F5344CB8AC3E}">
        <p14:creationId xmlns:p14="http://schemas.microsoft.com/office/powerpoint/2010/main" val="30785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602482" y="197686"/>
            <a:ext cx="8943975" cy="14014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ln w="20066" cmpd="sng">
                  <a:solidFill>
                    <a:schemeClr val="tx1"/>
                  </a:solidFill>
                  <a:prstDash val="solid"/>
                </a:ln>
                <a:solidFill>
                  <a:srgbClr val="000000"/>
                </a:solidFill>
              </a:rPr>
              <a:t>Can P-Rank Foresee the Future?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22C661-D7B4-45DD-B70B-36CFDA897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b="6790"/>
          <a:stretch/>
        </p:blipFill>
        <p:spPr>
          <a:xfrm>
            <a:off x="1" y="770037"/>
            <a:ext cx="5298683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DD77B-0DE8-4D03-9793-584993715C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4608" y="1243876"/>
            <a:ext cx="2226536" cy="526907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E1710C4-8E2F-4FAF-8329-DAE658BA1EE7}"/>
              </a:ext>
            </a:extLst>
          </p:cNvPr>
          <p:cNvSpPr/>
          <p:nvPr/>
        </p:nvSpPr>
        <p:spPr>
          <a:xfrm>
            <a:off x="5478966" y="6274420"/>
            <a:ext cx="5563569" cy="593055"/>
          </a:xfrm>
          <a:prstGeom prst="wedgeRoundRectCallout">
            <a:avLst>
              <a:gd name="adj1" fmla="val -12423"/>
              <a:gd name="adj2" fmla="val -7012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Compare with Acemoglu et al 2016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7323F7-53B5-4CC1-B8AB-D82C85915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1144" y="1243876"/>
            <a:ext cx="2487520" cy="46953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3559FC-C8B5-46E4-A3C7-770BAE48ECF3}"/>
                  </a:ext>
                </a:extLst>
              </p:cNvPr>
              <p:cNvSpPr txBox="1"/>
              <p:nvPr/>
            </p:nvSpPr>
            <p:spPr>
              <a:xfrm>
                <a:off x="7256326" y="980760"/>
                <a:ext cx="4332489" cy="61837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𝑃𝑟𝑖𝑣𝑎𝑡𝑒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𝑉𝑎𝑙𝑢𝑒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𝑃𝑎𝑠𝑡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𝐼𝑛𝑛𝑜𝑣𝑎𝑡𝑖𝑜𝑛𝑠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3559FC-C8B5-46E4-A3C7-770BAE48E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6326" y="980760"/>
                <a:ext cx="4332489" cy="618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Right 2">
            <a:extLst>
              <a:ext uri="{FF2B5EF4-FFF2-40B4-BE49-F238E27FC236}">
                <a16:creationId xmlns:a16="http://schemas.microsoft.com/office/drawing/2014/main" id="{EE31C8FB-F0A2-4129-B48E-CC6063D4FFD5}"/>
              </a:ext>
            </a:extLst>
          </p:cNvPr>
          <p:cNvSpPr/>
          <p:nvPr/>
        </p:nvSpPr>
        <p:spPr>
          <a:xfrm>
            <a:off x="6142941" y="918776"/>
            <a:ext cx="2116104" cy="892709"/>
          </a:xfrm>
          <a:prstGeom prst="rightArrow">
            <a:avLst>
              <a:gd name="adj1" fmla="val 7493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Dependent Variable</a:t>
            </a:r>
          </a:p>
        </p:txBody>
      </p:sp>
      <p:sp>
        <p:nvSpPr>
          <p:cNvPr id="13" name="Rounded Rectangular Callout 7">
            <a:extLst>
              <a:ext uri="{FF2B5EF4-FFF2-40B4-BE49-F238E27FC236}">
                <a16:creationId xmlns:a16="http://schemas.microsoft.com/office/drawing/2014/main" id="{F4A897B4-F075-464D-B0E1-75FDC87C0469}"/>
              </a:ext>
            </a:extLst>
          </p:cNvPr>
          <p:cNvSpPr/>
          <p:nvPr/>
        </p:nvSpPr>
        <p:spPr>
          <a:xfrm>
            <a:off x="10095875" y="4126039"/>
            <a:ext cx="2096123" cy="694072"/>
          </a:xfrm>
          <a:prstGeom prst="wedgeRoundRectCallout">
            <a:avLst>
              <a:gd name="adj1" fmla="val -40663"/>
              <a:gd name="adj2" fmla="val -110258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Yep:  PRANK↑ 10% 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⇒ </a:t>
            </a:r>
            <a:r>
              <a:rPr lang="en-US" sz="1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Innos</a:t>
            </a:r>
            <a:r>
              <a:rPr lang="en-US" sz="1600" dirty="0"/>
              <a:t> ↑ 0.22%</a:t>
            </a:r>
            <a:r>
              <a:rPr lang="en-US" sz="1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US" sz="1600" dirty="0"/>
          </a:p>
        </p:txBody>
      </p:sp>
      <p:sp>
        <p:nvSpPr>
          <p:cNvPr id="10" name="Rounded Rectangular Callout 7">
            <a:extLst>
              <a:ext uri="{FF2B5EF4-FFF2-40B4-BE49-F238E27FC236}">
                <a16:creationId xmlns:a16="http://schemas.microsoft.com/office/drawing/2014/main" id="{80BB97A9-5927-4BAB-ADAD-73B464AE04B7}"/>
              </a:ext>
            </a:extLst>
          </p:cNvPr>
          <p:cNvSpPr/>
          <p:nvPr/>
        </p:nvSpPr>
        <p:spPr>
          <a:xfrm>
            <a:off x="157243" y="4473075"/>
            <a:ext cx="5563569" cy="1522991"/>
          </a:xfrm>
          <a:prstGeom prst="wedgeRoundRectCallout">
            <a:avLst>
              <a:gd name="adj1" fmla="val 54761"/>
              <a:gd name="adj2" fmla="val -10720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matters are </a:t>
            </a:r>
            <a:r>
              <a:rPr lang="en-US" b="1" u="sng" dirty="0"/>
              <a:t>indirect</a:t>
            </a:r>
            <a:r>
              <a:rPr lang="en-US" dirty="0"/>
              <a:t> spillovers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simple citation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direct spillovers</a:t>
            </a:r>
          </a:p>
        </p:txBody>
      </p:sp>
    </p:spTree>
    <p:extLst>
      <p:ext uri="{BB962C8B-B14F-4D97-AF65-F5344CB8AC3E}">
        <p14:creationId xmlns:p14="http://schemas.microsoft.com/office/powerpoint/2010/main" val="42869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B15C-1703-4776-9D1C-73C70668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42" y="144845"/>
            <a:ext cx="10515600" cy="975946"/>
          </a:xfrm>
        </p:spPr>
        <p:txBody>
          <a:bodyPr/>
          <a:lstStyle/>
          <a:p>
            <a:r>
              <a:rPr lang="en-GB" b="1" dirty="0">
                <a:latin typeface="+mn-lt"/>
              </a:rPr>
              <a:t>What about vertical targeting? - Categories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D06881-E517-494B-AEE2-C94E03C0BA74}"/>
              </a:ext>
            </a:extLst>
          </p:cNvPr>
          <p:cNvSpPr/>
          <p:nvPr/>
        </p:nvSpPr>
        <p:spPr>
          <a:xfrm>
            <a:off x="1144110" y="1325563"/>
            <a:ext cx="4512733" cy="14308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COVID Core</a:t>
            </a:r>
          </a:p>
          <a:p>
            <a:pPr algn="ctr"/>
            <a:r>
              <a:rPr lang="en-GB" dirty="0"/>
              <a:t>'bio/pharma’, </a:t>
            </a:r>
          </a:p>
          <a:p>
            <a:pPr algn="ctr"/>
            <a:r>
              <a:rPr lang="en-GB" dirty="0"/>
              <a:t>'devices - ventilators',</a:t>
            </a:r>
          </a:p>
          <a:p>
            <a:pPr algn="ctr"/>
            <a:r>
              <a:rPr lang="en-GB" dirty="0"/>
              <a:t>       'devices - respirators and surgical masks’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FD4562-F8AA-4FC3-99A9-51D0ACBBDE3B}"/>
              </a:ext>
            </a:extLst>
          </p:cNvPr>
          <p:cNvSpPr/>
          <p:nvPr/>
        </p:nvSpPr>
        <p:spPr>
          <a:xfrm>
            <a:off x="6002867" y="1325563"/>
            <a:ext cx="4512733" cy="14308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COVID Supporting</a:t>
            </a:r>
          </a:p>
          <a:p>
            <a:pPr algn="ctr"/>
            <a:r>
              <a:rPr lang="en-GB" dirty="0"/>
              <a:t>Remote productivity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8C0084-5AB3-4F2B-AFA2-D6B56359A110}"/>
              </a:ext>
            </a:extLst>
          </p:cNvPr>
          <p:cNvSpPr/>
          <p:nvPr/>
        </p:nvSpPr>
        <p:spPr>
          <a:xfrm>
            <a:off x="1144109" y="3002241"/>
            <a:ext cx="2964595" cy="14308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Clean</a:t>
            </a:r>
          </a:p>
          <a:p>
            <a:pPr algn="ctr"/>
            <a:r>
              <a:rPr lang="en-GB" dirty="0"/>
              <a:t>Non fossil fuel based (solar, electric, wind)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B8DE2D-84F9-4CEB-87F0-3C7B948D91D1}"/>
              </a:ext>
            </a:extLst>
          </p:cNvPr>
          <p:cNvSpPr/>
          <p:nvPr/>
        </p:nvSpPr>
        <p:spPr>
          <a:xfrm>
            <a:off x="4347557" y="3002241"/>
            <a:ext cx="2964595" cy="14308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Grey</a:t>
            </a:r>
          </a:p>
          <a:p>
            <a:pPr algn="ctr"/>
            <a:r>
              <a:rPr lang="en-GB" dirty="0"/>
              <a:t>Improving efficiency of fossil fuel techs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1E2966-EF88-462F-B38B-BFF8B0F72FC9}"/>
              </a:ext>
            </a:extLst>
          </p:cNvPr>
          <p:cNvSpPr/>
          <p:nvPr/>
        </p:nvSpPr>
        <p:spPr>
          <a:xfrm>
            <a:off x="1144110" y="4914181"/>
            <a:ext cx="9371490" cy="82302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Various other “trending” technologies</a:t>
            </a:r>
            <a:endParaRPr lang="en-GB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CB736A0-21EB-4D10-ADC2-A70A6E72763B}"/>
              </a:ext>
            </a:extLst>
          </p:cNvPr>
          <p:cNvSpPr/>
          <p:nvPr/>
        </p:nvSpPr>
        <p:spPr>
          <a:xfrm>
            <a:off x="1144110" y="5956788"/>
            <a:ext cx="9371490" cy="857250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Inferred from patent classification system (including Y02)</a:t>
            </a: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9A60C3BC-8E5F-DC4C-BB0D-F7EF4E5A9736}"/>
              </a:ext>
            </a:extLst>
          </p:cNvPr>
          <p:cNvSpPr/>
          <p:nvPr/>
        </p:nvSpPr>
        <p:spPr>
          <a:xfrm>
            <a:off x="7551005" y="2976008"/>
            <a:ext cx="2964595" cy="14308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Dirty</a:t>
            </a:r>
          </a:p>
          <a:p>
            <a:pPr algn="ctr"/>
            <a:r>
              <a:rPr lang="en-GB" dirty="0"/>
              <a:t>Non Grey fossil fuel techs</a:t>
            </a:r>
          </a:p>
        </p:txBody>
      </p:sp>
    </p:spTree>
    <p:extLst>
      <p:ext uri="{BB962C8B-B14F-4D97-AF65-F5344CB8AC3E}">
        <p14:creationId xmlns:p14="http://schemas.microsoft.com/office/powerpoint/2010/main" val="1980996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77A96-EEFF-4373-85E5-510DEBC5B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2"/>
          <a:stretch/>
        </p:blipFill>
        <p:spPr>
          <a:xfrm>
            <a:off x="428485" y="1101777"/>
            <a:ext cx="11544893" cy="47530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3FE92A-61F4-4064-B60A-09C2F4F71909}"/>
              </a:ext>
            </a:extLst>
          </p:cNvPr>
          <p:cNvSpPr txBox="1">
            <a:spLocks/>
          </p:cNvSpPr>
          <p:nvPr/>
        </p:nvSpPr>
        <p:spPr>
          <a:xfrm>
            <a:off x="571681" y="34705"/>
            <a:ext cx="10515600" cy="973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>
                <a:latin typeface="+mn-lt"/>
              </a:rPr>
              <a:t>Global Average Spillovers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5F07AE5-7EC4-46F5-AA3A-81CDF6DC552D}"/>
              </a:ext>
            </a:extLst>
          </p:cNvPr>
          <p:cNvSpPr/>
          <p:nvPr/>
        </p:nvSpPr>
        <p:spPr>
          <a:xfrm>
            <a:off x="1708879" y="6100997"/>
            <a:ext cx="8319541" cy="662327"/>
          </a:xfrm>
          <a:prstGeom prst="wedgeRoundRectCallout">
            <a:avLst>
              <a:gd name="adj1" fmla="val 8109"/>
              <a:gd name="adj2" fmla="val -86131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Significant and huge differences in average spillovers between techs and regions</a:t>
            </a:r>
          </a:p>
        </p:txBody>
      </p:sp>
    </p:spTree>
    <p:extLst>
      <p:ext uri="{BB962C8B-B14F-4D97-AF65-F5344CB8AC3E}">
        <p14:creationId xmlns:p14="http://schemas.microsoft.com/office/powerpoint/2010/main" val="307540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674892-4EE2-42E4-87A0-B98E28B6C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59" y="1104780"/>
            <a:ext cx="11316282" cy="464843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3FE92A-61F4-4064-B60A-09C2F4F71909}"/>
              </a:ext>
            </a:extLst>
          </p:cNvPr>
          <p:cNvSpPr txBox="1">
            <a:spLocks/>
          </p:cNvSpPr>
          <p:nvPr/>
        </p:nvSpPr>
        <p:spPr>
          <a:xfrm>
            <a:off x="962024" y="-37171"/>
            <a:ext cx="10515600" cy="973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>
                <a:latin typeface="+mn-lt"/>
              </a:rPr>
              <a:t>Global </a:t>
            </a:r>
            <a:r>
              <a:rPr lang="en-GB" sz="6000" b="1" dirty="0" err="1">
                <a:latin typeface="+mn-lt"/>
              </a:rPr>
              <a:t>Spillover</a:t>
            </a:r>
            <a:r>
              <a:rPr lang="en-GB" sz="6000" b="1" dirty="0">
                <a:latin typeface="+mn-lt"/>
              </a:rPr>
              <a:t> return per $ of R&amp;D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13E4AF4-D6AB-4A5A-91C6-D59A384D4C60}"/>
              </a:ext>
            </a:extLst>
          </p:cNvPr>
          <p:cNvSpPr/>
          <p:nvPr/>
        </p:nvSpPr>
        <p:spPr>
          <a:xfrm>
            <a:off x="84658" y="5561351"/>
            <a:ext cx="2703512" cy="1177191"/>
          </a:xfrm>
          <a:prstGeom prst="wedgeRoundRectCallout">
            <a:avLst>
              <a:gd name="adj1" fmla="val 23824"/>
              <a:gd name="adj2" fmla="val -67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Also significant differences in returns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ABAE399-D11F-46F8-81C6-D61FC08F201C}"/>
              </a:ext>
            </a:extLst>
          </p:cNvPr>
          <p:cNvSpPr/>
          <p:nvPr/>
        </p:nvSpPr>
        <p:spPr>
          <a:xfrm>
            <a:off x="5431863" y="5919613"/>
            <a:ext cx="4244288" cy="652535"/>
          </a:xfrm>
          <a:prstGeom prst="wedgeRoundRectCallout">
            <a:avLst>
              <a:gd name="adj1" fmla="val 23824"/>
              <a:gd name="adj2" fmla="val -677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 (not all) clean techs at the top end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8AFFD35-ECAE-4A0C-A9E6-72157C159E74}"/>
              </a:ext>
            </a:extLst>
          </p:cNvPr>
          <p:cNvSpPr/>
          <p:nvPr/>
        </p:nvSpPr>
        <p:spPr>
          <a:xfrm>
            <a:off x="222068" y="1104781"/>
            <a:ext cx="1854070" cy="1086746"/>
          </a:xfrm>
          <a:prstGeom prst="wedgeRoundRectCallout">
            <a:avLst>
              <a:gd name="adj1" fmla="val 86483"/>
              <a:gd name="adj2" fmla="val 39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Sometimes dirty techs are still near top</a:t>
            </a:r>
          </a:p>
        </p:txBody>
      </p:sp>
    </p:spTree>
    <p:extLst>
      <p:ext uri="{BB962C8B-B14F-4D97-AF65-F5344CB8AC3E}">
        <p14:creationId xmlns:p14="http://schemas.microsoft.com/office/powerpoint/2010/main" val="51496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EFC26-8EF5-4F37-9A2E-B328FED3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30" y="222718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>
                <a:latin typeface="Calibri body"/>
              </a:rPr>
              <a:t>But how to target?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074FE-4C6F-4584-805E-DEAE69999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Focus on areas of comparative advantage?</a:t>
            </a:r>
          </a:p>
          <a:p>
            <a:pPr marL="0" indent="0">
              <a:buNone/>
            </a:pPr>
            <a:endParaRPr lang="en-GB" b="1"/>
          </a:p>
          <a:p>
            <a:r>
              <a:rPr lang="en-GB" b="1"/>
              <a:t>Mission Orientation (Mazzucato)?</a:t>
            </a:r>
          </a:p>
          <a:p>
            <a:pPr lvl="1"/>
            <a:r>
              <a:rPr lang="en-GB" b="1"/>
              <a:t>Climate Change?</a:t>
            </a:r>
          </a:p>
          <a:p>
            <a:pPr lvl="1"/>
            <a:r>
              <a:rPr lang="en-GB" b="1"/>
              <a:t>Health?</a:t>
            </a:r>
          </a:p>
          <a:p>
            <a:pPr lvl="1"/>
            <a:r>
              <a:rPr lang="en-GB" b="1"/>
              <a:t>Defence?</a:t>
            </a:r>
          </a:p>
          <a:p>
            <a:endParaRPr lang="en-GB" b="1"/>
          </a:p>
          <a:p>
            <a:r>
              <a:rPr lang="en-GB" b="1"/>
              <a:t>Often the mission is economic growth</a:t>
            </a:r>
          </a:p>
          <a:p>
            <a:r>
              <a:rPr lang="en-GB" b="1"/>
              <a:t>Even more often the mission is growth+ </a:t>
            </a:r>
            <a:endParaRPr lang="en-GB" b="1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53F0A5A5-9CD1-4484-B311-D19B527F6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27" y="0"/>
            <a:ext cx="4681304" cy="2587721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80D49649-DF8A-4581-9091-958A42B55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27" y="2810439"/>
            <a:ext cx="1813811" cy="274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97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1F8D8D-7B38-42BE-93C2-7B92B664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84" y="1101605"/>
            <a:ext cx="11297231" cy="465478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3FE92A-61F4-4064-B60A-09C2F4F71909}"/>
              </a:ext>
            </a:extLst>
          </p:cNvPr>
          <p:cNvSpPr txBox="1">
            <a:spLocks/>
          </p:cNvSpPr>
          <p:nvPr/>
        </p:nvSpPr>
        <p:spPr>
          <a:xfrm>
            <a:off x="962024" y="-37171"/>
            <a:ext cx="10515600" cy="973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>
                <a:latin typeface="+mn-lt"/>
              </a:rPr>
              <a:t>National </a:t>
            </a:r>
            <a:r>
              <a:rPr lang="en-GB" sz="6000" b="1" dirty="0" err="1">
                <a:latin typeface="+mn-lt"/>
              </a:rPr>
              <a:t>Spillover</a:t>
            </a:r>
            <a:r>
              <a:rPr lang="en-GB" sz="6000" b="1" dirty="0">
                <a:latin typeface="+mn-lt"/>
              </a:rPr>
              <a:t> return per $ of R&amp;D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C1C531FA-8E08-411D-B8FC-481FFADDE83D}"/>
              </a:ext>
            </a:extLst>
          </p:cNvPr>
          <p:cNvSpPr/>
          <p:nvPr/>
        </p:nvSpPr>
        <p:spPr>
          <a:xfrm>
            <a:off x="614596" y="1139632"/>
            <a:ext cx="1726728" cy="981475"/>
          </a:xfrm>
          <a:prstGeom prst="wedgeRoundRectCallout">
            <a:avLst>
              <a:gd name="adj1" fmla="val 70948"/>
              <a:gd name="adj2" fmla="val 201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Clean Cars move up, clean energy down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7065051-DAEF-496D-AF38-624743C85228}"/>
              </a:ext>
            </a:extLst>
          </p:cNvPr>
          <p:cNvSpPr/>
          <p:nvPr/>
        </p:nvSpPr>
        <p:spPr>
          <a:xfrm>
            <a:off x="119921" y="6048768"/>
            <a:ext cx="11887199" cy="612648"/>
          </a:xfrm>
          <a:prstGeom prst="wedgeRoundRectCallout">
            <a:avLst>
              <a:gd name="adj1" fmla="val 29233"/>
              <a:gd name="adj2" fmla="val -86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National Policy makers still have incentive to support some clean techs, but the ranking of different clean techs might change</a:t>
            </a:r>
          </a:p>
        </p:txBody>
      </p:sp>
    </p:spTree>
    <p:extLst>
      <p:ext uri="{BB962C8B-B14F-4D97-AF65-F5344CB8AC3E}">
        <p14:creationId xmlns:p14="http://schemas.microsoft.com/office/powerpoint/2010/main" val="899851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244489-36E3-4BA3-AC6D-A921A4B8B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62" y="1025401"/>
            <a:ext cx="11189275" cy="480719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F3FE92A-61F4-4064-B60A-09C2F4F71909}"/>
              </a:ext>
            </a:extLst>
          </p:cNvPr>
          <p:cNvSpPr txBox="1">
            <a:spLocks/>
          </p:cNvSpPr>
          <p:nvPr/>
        </p:nvSpPr>
        <p:spPr>
          <a:xfrm>
            <a:off x="962024" y="-37171"/>
            <a:ext cx="10515600" cy="973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>
                <a:latin typeface="+mn-lt"/>
              </a:rPr>
              <a:t>ISTRAX: National Return of increased support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7065051-DAEF-496D-AF38-624743C85228}"/>
              </a:ext>
            </a:extLst>
          </p:cNvPr>
          <p:cNvSpPr/>
          <p:nvPr/>
        </p:nvSpPr>
        <p:spPr>
          <a:xfrm>
            <a:off x="962024" y="6048768"/>
            <a:ext cx="10340560" cy="612648"/>
          </a:xfrm>
          <a:prstGeom prst="wedgeRoundRectCallout">
            <a:avLst>
              <a:gd name="adj1" fmla="val 29233"/>
              <a:gd name="adj2" fmla="val -86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Taking into account additionality bring ocean and wind to the top again</a:t>
            </a:r>
          </a:p>
        </p:txBody>
      </p:sp>
    </p:spTree>
    <p:extLst>
      <p:ext uri="{BB962C8B-B14F-4D97-AF65-F5344CB8AC3E}">
        <p14:creationId xmlns:p14="http://schemas.microsoft.com/office/powerpoint/2010/main" val="530085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oy&#10;&#10;Description automatically generated">
            <a:extLst>
              <a:ext uri="{FF2B5EF4-FFF2-40B4-BE49-F238E27FC236}">
                <a16:creationId xmlns:a16="http://schemas.microsoft.com/office/drawing/2014/main" id="{2D286959-98F0-4476-AFFF-229A722DFC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736" y="4296697"/>
            <a:ext cx="3462264" cy="256130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22949" y="0"/>
            <a:ext cx="8573021" cy="7691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Summary &amp; Conclusion</a:t>
            </a:r>
            <a:endParaRPr lang="en-US" b="1" dirty="0">
              <a:ln w="20066" cmpd="sng">
                <a:solidFill>
                  <a:schemeClr val="tx1"/>
                </a:solidFill>
                <a:prstDash val="solid"/>
              </a:ln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18457"/>
            <a:ext cx="12191999" cy="10156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2800" b="1" dirty="0">
                <a:cs typeface="Palatino Linotype"/>
              </a:rPr>
              <a:t>Significant and substantial variations in spillovers between different technology areas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2800" b="1" dirty="0">
                <a:cs typeface="Palatino Linotype"/>
              </a:rPr>
              <a:t>Technology ranking varies between countries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2800" b="1" dirty="0">
                <a:cs typeface="Palatino Linotype"/>
              </a:rPr>
              <a:t>Ranking changes depending on a global or regional/national perspective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2800" b="1" dirty="0">
                <a:cs typeface="Palatino Linotype"/>
              </a:rPr>
              <a:t>Ranking changes again in terms of the responsiveness to R&amp;D subsidies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2800" b="1" dirty="0">
                <a:cs typeface="Palatino Linotype"/>
              </a:rPr>
              <a:t>Irrespective of the measure some clean technologies are typically ranked high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2800" b="1" dirty="0">
                <a:cs typeface="Palatino Linotype"/>
              </a:rPr>
              <a:t>COVID related technologies have somewhat mixed record when it comes to social returns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endParaRPr lang="en-US" sz="2800" b="1" dirty="0">
              <a:cs typeface="Palatino Linotype"/>
            </a:endParaRP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800" b="1" dirty="0">
              <a:cs typeface="Palatino Linotype"/>
            </a:endParaRP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endParaRPr lang="en-US" sz="2800" b="1" dirty="0">
              <a:cs typeface="Palatino Linotype"/>
            </a:endParaRP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endParaRPr lang="en-US" sz="2800" b="1" dirty="0">
              <a:cs typeface="Palatino Linotype"/>
            </a:endParaRPr>
          </a:p>
          <a:p>
            <a:pPr marL="914400" lvl="1" indent="-457200">
              <a:spcAft>
                <a:spcPts val="1200"/>
              </a:spcAft>
              <a:buFont typeface="Arial"/>
              <a:buChar char="•"/>
            </a:pPr>
            <a:endParaRPr lang="en-US" sz="2800" b="1" dirty="0">
              <a:cs typeface="Palatino Linotype"/>
            </a:endParaRP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endParaRPr lang="en-US" sz="2800" b="1" dirty="0">
              <a:cs typeface="Palatino Linotype"/>
            </a:endParaRP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endParaRPr lang="en-US" sz="2800" b="1" dirty="0">
              <a:cs typeface="Palatino Linotype"/>
            </a:endParaRP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endParaRPr lang="en-US" sz="2800" b="1" dirty="0">
              <a:cs typeface="Palatino Linotype"/>
            </a:endParaRP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endParaRPr lang="en-US" sz="2800" b="1" dirty="0">
              <a:cs typeface="Palatino Linotype"/>
            </a:endParaRPr>
          </a:p>
          <a:p>
            <a:pPr marL="914400" lvl="1" indent="-457200">
              <a:spcAft>
                <a:spcPts val="1200"/>
              </a:spcAft>
              <a:buFont typeface="Arial"/>
              <a:buChar char="•"/>
            </a:pPr>
            <a:endParaRPr lang="en-US" sz="2800" b="1" dirty="0">
              <a:cs typeface="Palatino Linotype"/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F867103-BDBE-42FC-8658-5EF70FEB6335}"/>
              </a:ext>
            </a:extLst>
          </p:cNvPr>
          <p:cNvSpPr/>
          <p:nvPr/>
        </p:nvSpPr>
        <p:spPr>
          <a:xfrm>
            <a:off x="6664882" y="1175111"/>
            <a:ext cx="4210482" cy="368876"/>
          </a:xfrm>
          <a:prstGeom prst="wedgeRoundRectCallout">
            <a:avLst>
              <a:gd name="adj1" fmla="val -55753"/>
              <a:gd name="adj2" fmla="val -334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Provides some basis for vertical targeting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5DAFBB1-5415-4FB4-BEEA-6C333419C4FD}"/>
              </a:ext>
            </a:extLst>
          </p:cNvPr>
          <p:cNvSpPr/>
          <p:nvPr/>
        </p:nvSpPr>
        <p:spPr>
          <a:xfrm>
            <a:off x="10097527" y="1739287"/>
            <a:ext cx="1889839" cy="496969"/>
          </a:xfrm>
          <a:prstGeom prst="wedgeRoundRectCallout">
            <a:avLst>
              <a:gd name="adj1" fmla="val 26221"/>
              <a:gd name="adj2" fmla="val 3083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Not necessarily the same ones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1A0BF17-E721-430A-B413-BE83E7E6B070}"/>
              </a:ext>
            </a:extLst>
          </p:cNvPr>
          <p:cNvSpPr/>
          <p:nvPr/>
        </p:nvSpPr>
        <p:spPr>
          <a:xfrm>
            <a:off x="3022949" y="5961051"/>
            <a:ext cx="4590335" cy="496969"/>
          </a:xfrm>
          <a:prstGeom prst="wedgeRoundRectCallout">
            <a:avLst>
              <a:gd name="adj1" fmla="val 18291"/>
              <a:gd name="adj2" fmla="val -4729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Scope for a clean recovery but needs to be carefully tailored to specific technologies and countries</a:t>
            </a:r>
          </a:p>
        </p:txBody>
      </p:sp>
    </p:spTree>
    <p:extLst>
      <p:ext uri="{BB962C8B-B14F-4D97-AF65-F5344CB8AC3E}">
        <p14:creationId xmlns:p14="http://schemas.microsoft.com/office/powerpoint/2010/main" val="25350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720658" y="257412"/>
            <a:ext cx="8573021" cy="7691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Road ahead</a:t>
            </a:r>
            <a:endParaRPr lang="en-US" sz="4800" b="1" dirty="0">
              <a:ln w="20066" cmpd="sng">
                <a:solidFill>
                  <a:schemeClr val="tx1"/>
                </a:solidFill>
                <a:prstDash val="solid"/>
              </a:ln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5638" y="1139023"/>
            <a:ext cx="12106275" cy="9140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3600" b="1" dirty="0">
                <a:cs typeface="Palatino Linotype"/>
              </a:rPr>
              <a:t>Refinement of private value calculations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3600" b="1" dirty="0">
                <a:cs typeface="Palatino Linotype"/>
              </a:rPr>
              <a:t>More Validation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3600" b="1" dirty="0">
                <a:cs typeface="Palatino Linotype"/>
              </a:rPr>
              <a:t>Exploring variations of the methodology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3600" b="1" dirty="0">
                <a:cs typeface="Palatino Linotype"/>
              </a:rPr>
              <a:t>Tailoring to needs of policy makers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3600" b="1" dirty="0">
                <a:cs typeface="Palatino Linotype"/>
              </a:rPr>
              <a:t>Endogenizing categories? Unsupervised Topic Modelling?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r>
              <a:rPr lang="en-US" sz="3600" b="1" dirty="0">
                <a:cs typeface="Palatino Linotype"/>
              </a:rPr>
              <a:t>Using framework for other applications</a:t>
            </a:r>
          </a:p>
          <a:p>
            <a:pPr marL="1028700" lvl="1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cs typeface="Palatino Linotype"/>
              </a:rPr>
              <a:t>Assessment of mergers </a:t>
            </a:r>
          </a:p>
          <a:p>
            <a:pPr marL="1028700" lvl="1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b="1" dirty="0">
                <a:cs typeface="Palatino Linotype"/>
              </a:rPr>
              <a:t>Returns to R&amp;D</a:t>
            </a: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endParaRPr lang="en-US" sz="3600" b="1" dirty="0">
              <a:cs typeface="Palatino Linotype"/>
            </a:endParaRP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endParaRPr lang="en-US" sz="3600" b="1" dirty="0">
              <a:cs typeface="Palatino Linotype"/>
            </a:endParaRP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endParaRPr lang="en-US" sz="3600" b="1" dirty="0">
              <a:cs typeface="Palatino Linotype"/>
            </a:endParaRPr>
          </a:p>
          <a:p>
            <a:pPr marL="457200" indent="-457200">
              <a:spcAft>
                <a:spcPts val="1200"/>
              </a:spcAft>
              <a:buFont typeface="Arial"/>
              <a:buChar char="•"/>
            </a:pPr>
            <a:endParaRPr lang="en-US" sz="3600" b="1" dirty="0">
              <a:cs typeface="Palatino Linotype"/>
            </a:endParaRPr>
          </a:p>
          <a:p>
            <a:pPr marL="914400" lvl="1" indent="-457200">
              <a:spcAft>
                <a:spcPts val="1200"/>
              </a:spcAft>
              <a:buFont typeface="Arial"/>
              <a:buChar char="•"/>
            </a:pPr>
            <a:endParaRPr lang="en-US" sz="3600" b="1" dirty="0"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189194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4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ky, outdoor, building, person&#10;&#10;Description generated with very high confidence">
            <a:extLst>
              <a:ext uri="{FF2B5EF4-FFF2-40B4-BE49-F238E27FC236}">
                <a16:creationId xmlns:a16="http://schemas.microsoft.com/office/drawing/2014/main" id="{3EB1CE1F-2AE3-4846-910A-2B09EA415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579" b="9192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75237E8-686B-47DE-82C4-CA75A16BBD8F}"/>
              </a:ext>
            </a:extLst>
          </p:cNvPr>
          <p:cNvSpPr/>
          <p:nvPr/>
        </p:nvSpPr>
        <p:spPr>
          <a:xfrm>
            <a:off x="5859379" y="1167063"/>
            <a:ext cx="4186989" cy="2261937"/>
          </a:xfrm>
          <a:prstGeom prst="wedgeRoundRectCallout">
            <a:avLst>
              <a:gd name="adj1" fmla="val -73517"/>
              <a:gd name="adj2" fmla="val 1082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Thanks</a:t>
            </a:r>
          </a:p>
          <a:p>
            <a:pPr algn="ctr"/>
            <a:endParaRPr lang="en-GB" sz="2800" dirty="0"/>
          </a:p>
          <a:p>
            <a:pPr algn="ctr"/>
            <a:r>
              <a:rPr lang="en-GB" sz="2800" dirty="0"/>
              <a:t>r.martin@imperial.ac.uk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3143361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C90878-4CBB-48DB-937C-B2F654E3E415}"/>
              </a:ext>
            </a:extLst>
          </p:cNvPr>
          <p:cNvSpPr/>
          <p:nvPr/>
        </p:nvSpPr>
        <p:spPr>
          <a:xfrm>
            <a:off x="480566" y="298766"/>
            <a:ext cx="5869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ISTRAX: National Return of increased support – EU 27 vs UK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231346-68C8-4EBF-AB62-32565FA3C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209"/>
            <a:ext cx="12192000" cy="47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02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do you call the disease caused by the novel coronavirus? Covid-19">
            <a:extLst>
              <a:ext uri="{FF2B5EF4-FFF2-40B4-BE49-F238E27FC236}">
                <a16:creationId xmlns:a16="http://schemas.microsoft.com/office/drawing/2014/main" id="{E963032A-9F1C-492D-89C1-45746B0BB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580" y="2581275"/>
            <a:ext cx="2214562" cy="221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8 High Def Wind Turbine Pictures From Around the World">
            <a:extLst>
              <a:ext uri="{FF2B5EF4-FFF2-40B4-BE49-F238E27FC236}">
                <a16:creationId xmlns:a16="http://schemas.microsoft.com/office/drawing/2014/main" id="{94F62476-91A2-4F38-83F6-3A9B8372F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472" y="1619250"/>
            <a:ext cx="1793312" cy="179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539884-4E1A-4BCD-9485-30B7F673C76F}"/>
              </a:ext>
            </a:extLst>
          </p:cNvPr>
          <p:cNvCxnSpPr>
            <a:cxnSpLocks/>
          </p:cNvCxnSpPr>
          <p:nvPr/>
        </p:nvCxnSpPr>
        <p:spPr>
          <a:xfrm>
            <a:off x="6852967" y="3766130"/>
            <a:ext cx="2438142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train, bridge, old, track&#10;&#10;Description automatically generated">
            <a:extLst>
              <a:ext uri="{FF2B5EF4-FFF2-40B4-BE49-F238E27FC236}">
                <a16:creationId xmlns:a16="http://schemas.microsoft.com/office/drawing/2014/main" id="{C974FAAC-815D-4874-B993-5C3822867F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109" y="3655587"/>
            <a:ext cx="2624666" cy="147637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0D9E9C-885E-4428-A92B-EC71D0F26243}"/>
              </a:ext>
            </a:extLst>
          </p:cNvPr>
          <p:cNvCxnSpPr>
            <a:cxnSpLocks/>
          </p:cNvCxnSpPr>
          <p:nvPr/>
        </p:nvCxnSpPr>
        <p:spPr>
          <a:xfrm flipV="1">
            <a:off x="6852967" y="2515907"/>
            <a:ext cx="2633933" cy="791852"/>
          </a:xfrm>
          <a:prstGeom prst="straightConnector1">
            <a:avLst/>
          </a:prstGeom>
          <a:ln w="317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7EC03700-95B5-44E8-94C7-C6C4152AC363}"/>
              </a:ext>
            </a:extLst>
          </p:cNvPr>
          <p:cNvSpPr/>
          <p:nvPr/>
        </p:nvSpPr>
        <p:spPr>
          <a:xfrm>
            <a:off x="118535" y="2076998"/>
            <a:ext cx="4076700" cy="2038350"/>
          </a:xfrm>
          <a:prstGeom prst="wedgeRoundRectCallout">
            <a:avLst>
              <a:gd name="adj1" fmla="val 60132"/>
              <a:gd name="adj2" fmla="val 390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R&amp;D funds will shift to COVID</a:t>
            </a:r>
          </a:p>
          <a:p>
            <a:pPr algn="ctr"/>
            <a:r>
              <a:rPr lang="en-GB" sz="2400" dirty="0"/>
              <a:t>All else equal: is this better for clean or dirty?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67F81EE-BB4A-4959-9569-1093FD31EA5F}"/>
              </a:ext>
            </a:extLst>
          </p:cNvPr>
          <p:cNvSpPr/>
          <p:nvPr/>
        </p:nvSpPr>
        <p:spPr>
          <a:xfrm>
            <a:off x="4943475" y="1364319"/>
            <a:ext cx="3293133" cy="943112"/>
          </a:xfrm>
          <a:prstGeom prst="wedgeRoundRectCallout">
            <a:avLst>
              <a:gd name="adj1" fmla="val 33939"/>
              <a:gd name="adj2" fmla="val 1117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Are </a:t>
            </a:r>
            <a:r>
              <a:rPr lang="en-GB" sz="2400" dirty="0" err="1"/>
              <a:t>spillovers</a:t>
            </a:r>
            <a:r>
              <a:rPr lang="en-GB" sz="2400" dirty="0"/>
              <a:t> to clean larger?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2DB92B-9785-468D-9957-7B7F05DFD7DC}"/>
              </a:ext>
            </a:extLst>
          </p:cNvPr>
          <p:cNvSpPr txBox="1"/>
          <p:nvPr/>
        </p:nvSpPr>
        <p:spPr>
          <a:xfrm>
            <a:off x="118535" y="251242"/>
            <a:ext cx="11627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00B050"/>
                </a:solidFill>
              </a:rPr>
              <a:t>The impact of COVID on the clean transition</a:t>
            </a:r>
          </a:p>
        </p:txBody>
      </p:sp>
    </p:spTree>
    <p:extLst>
      <p:ext uri="{BB962C8B-B14F-4D97-AF65-F5344CB8AC3E}">
        <p14:creationId xmlns:p14="http://schemas.microsoft.com/office/powerpoint/2010/main" val="3727125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50BC-58B5-4E9C-9B20-96A43679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0"/>
            <a:ext cx="10515600" cy="1045029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en-GB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ISTRAX</a:t>
            </a:r>
          </a:p>
        </p:txBody>
      </p:sp>
      <p:sp>
        <p:nvSpPr>
          <p:cNvPr id="6" name="Rounded Rectangular Callout 7">
            <a:extLst>
              <a:ext uri="{FF2B5EF4-FFF2-40B4-BE49-F238E27FC236}">
                <a16:creationId xmlns:a16="http://schemas.microsoft.com/office/drawing/2014/main" id="{0625B9CC-7836-43B2-82EE-CABF676AF0DA}"/>
              </a:ext>
            </a:extLst>
          </p:cNvPr>
          <p:cNvSpPr/>
          <p:nvPr/>
        </p:nvSpPr>
        <p:spPr>
          <a:xfrm>
            <a:off x="6774024" y="874835"/>
            <a:ext cx="5306320" cy="961399"/>
          </a:xfrm>
          <a:prstGeom prst="wedgeRoundRectCallout">
            <a:avLst>
              <a:gd name="adj1" fmla="val -62055"/>
              <a:gd name="adj2" fmla="val 162905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Expected spending by government. </a:t>
            </a:r>
          </a:p>
        </p:txBody>
      </p:sp>
      <p:sp>
        <p:nvSpPr>
          <p:cNvPr id="7" name="Rounded Rectangular Callout 7">
            <a:extLst>
              <a:ext uri="{FF2B5EF4-FFF2-40B4-BE49-F238E27FC236}">
                <a16:creationId xmlns:a16="http://schemas.microsoft.com/office/drawing/2014/main" id="{E0AB727B-DE01-4FBB-B5B3-145FFE90DCE4}"/>
              </a:ext>
            </a:extLst>
          </p:cNvPr>
          <p:cNvSpPr/>
          <p:nvPr/>
        </p:nvSpPr>
        <p:spPr>
          <a:xfrm>
            <a:off x="6580922" y="3781045"/>
            <a:ext cx="5306320" cy="819615"/>
          </a:xfrm>
          <a:prstGeom prst="wedgeRoundRectCallout">
            <a:avLst>
              <a:gd name="adj1" fmla="val -65019"/>
              <a:gd name="adj2" fmla="val -100086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Size of grants given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22E9D-B2CC-4699-AB3A-4A0FD33F0ED5}"/>
                  </a:ext>
                </a:extLst>
              </p:cNvPr>
              <p:cNvSpPr txBox="1"/>
              <p:nvPr/>
            </p:nvSpPr>
            <p:spPr>
              <a:xfrm>
                <a:off x="1970049" y="1836234"/>
                <a:ext cx="6014224" cy="1659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𝐼𝑆𝑇𝑅𝐴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PV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𝑁𝑎𝑡𝑖𝑜𝑛𝑎𝑙</m:t>
                                  </m:r>
                                </m:sup>
                              </m:s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num>
                            <m:den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num>
                            <m:den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22E9D-B2CC-4699-AB3A-4A0FD33F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49" y="1836234"/>
                <a:ext cx="6014224" cy="1659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7">
                <a:extLst>
                  <a:ext uri="{FF2B5EF4-FFF2-40B4-BE49-F238E27FC236}">
                    <a16:creationId xmlns:a16="http://schemas.microsoft.com/office/drawing/2014/main" id="{F848701D-92DF-47CB-89AA-43AACC3EC6BB}"/>
                  </a:ext>
                </a:extLst>
              </p:cNvPr>
              <p:cNvSpPr/>
              <p:nvPr/>
            </p:nvSpPr>
            <p:spPr>
              <a:xfrm>
                <a:off x="173564" y="3781045"/>
                <a:ext cx="5726493" cy="805931"/>
              </a:xfrm>
              <a:prstGeom prst="wedgeRoundRectCallout">
                <a:avLst>
                  <a:gd name="adj1" fmla="val 32681"/>
                  <a:gd name="adj2" fmla="val -111003"/>
                  <a:gd name="adj3" fmla="val 16667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𝑠𝑃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𝑊𝑜𝑟𝑡h𝑤h𝑖𝑙𝑒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𝑝𝑟𝑜𝑗𝑒𝑐𝑡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ounded Rectangular Callout 7">
                <a:extLst>
                  <a:ext uri="{FF2B5EF4-FFF2-40B4-BE49-F238E27FC236}">
                    <a16:creationId xmlns:a16="http://schemas.microsoft.com/office/drawing/2014/main" id="{F848701D-92DF-47CB-89AA-43AACC3EC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64" y="3781045"/>
                <a:ext cx="5726493" cy="805931"/>
              </a:xfrm>
              <a:prstGeom prst="wedgeRoundRectCallout">
                <a:avLst>
                  <a:gd name="adj1" fmla="val 32681"/>
                  <a:gd name="adj2" fmla="val -11100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7">
            <a:extLst>
              <a:ext uri="{FF2B5EF4-FFF2-40B4-BE49-F238E27FC236}">
                <a16:creationId xmlns:a16="http://schemas.microsoft.com/office/drawing/2014/main" id="{8AB98E0E-E48C-46B5-BF2E-F3CAFC507BC4}"/>
              </a:ext>
            </a:extLst>
          </p:cNvPr>
          <p:cNvSpPr/>
          <p:nvPr/>
        </p:nvSpPr>
        <p:spPr>
          <a:xfrm>
            <a:off x="111657" y="156308"/>
            <a:ext cx="3866374" cy="1679926"/>
          </a:xfrm>
          <a:prstGeom prst="wedgeRoundRectCallout">
            <a:avLst>
              <a:gd name="adj1" fmla="val 68506"/>
              <a:gd name="adj2" fmla="val 4581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s↑: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More 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But: marginal project (slightly) lower quality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636DBB9-9E1A-43CD-85A2-2C05B96B2A85}"/>
                  </a:ext>
                </a:extLst>
              </p:cNvPr>
              <p:cNvSpPr/>
              <p:nvPr/>
            </p:nvSpPr>
            <p:spPr>
              <a:xfrm>
                <a:off x="839665" y="5081954"/>
                <a:ext cx="10854104" cy="1582615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ISTRAX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GB" dirty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𝑆𝑜𝑐𝑖𝑎𝑙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GB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𝑃𝑢𝑏𝑙𝑖𝑐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𝑆𝑝𝑒𝑛𝑑𝑖𝑛𝑔</m:t>
                        </m:r>
                      </m:den>
                    </m:f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GB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636DBB9-9E1A-43CD-85A2-2C05B96B2A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65" y="5081954"/>
                <a:ext cx="10854104" cy="1582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18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850BC-58B5-4E9C-9B20-96A43679F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0"/>
            <a:ext cx="10515600" cy="1045029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/>
            <a:r>
              <a:rPr lang="en-GB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ISTRAX – Further detail</a:t>
            </a:r>
          </a:p>
        </p:txBody>
      </p:sp>
      <p:sp>
        <p:nvSpPr>
          <p:cNvPr id="6" name="Rounded Rectangular Callout 7">
            <a:extLst>
              <a:ext uri="{FF2B5EF4-FFF2-40B4-BE49-F238E27FC236}">
                <a16:creationId xmlns:a16="http://schemas.microsoft.com/office/drawing/2014/main" id="{0625B9CC-7836-43B2-82EE-CABF676AF0DA}"/>
              </a:ext>
            </a:extLst>
          </p:cNvPr>
          <p:cNvSpPr/>
          <p:nvPr/>
        </p:nvSpPr>
        <p:spPr>
          <a:xfrm>
            <a:off x="6774024" y="596033"/>
            <a:ext cx="5306320" cy="1240201"/>
          </a:xfrm>
          <a:prstGeom prst="wedgeRoundRectCallout">
            <a:avLst>
              <a:gd name="adj1" fmla="val -65949"/>
              <a:gd name="adj2" fmla="val 11977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Expected spending by government. </a:t>
            </a:r>
          </a:p>
        </p:txBody>
      </p:sp>
      <p:sp>
        <p:nvSpPr>
          <p:cNvPr id="7" name="Rounded Rectangular Callout 7">
            <a:extLst>
              <a:ext uri="{FF2B5EF4-FFF2-40B4-BE49-F238E27FC236}">
                <a16:creationId xmlns:a16="http://schemas.microsoft.com/office/drawing/2014/main" id="{E0AB727B-DE01-4FBB-B5B3-145FFE90DCE4}"/>
              </a:ext>
            </a:extLst>
          </p:cNvPr>
          <p:cNvSpPr/>
          <p:nvPr/>
        </p:nvSpPr>
        <p:spPr>
          <a:xfrm>
            <a:off x="6607298" y="4081346"/>
            <a:ext cx="5306320" cy="819615"/>
          </a:xfrm>
          <a:prstGeom prst="wedgeRoundRectCallout">
            <a:avLst>
              <a:gd name="adj1" fmla="val -63942"/>
              <a:gd name="adj2" fmla="val -13763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Size of grants given out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22E9D-B2CC-4699-AB3A-4A0FD33F0ED5}"/>
                  </a:ext>
                </a:extLst>
              </p:cNvPr>
              <p:cNvSpPr txBox="1"/>
              <p:nvPr/>
            </p:nvSpPr>
            <p:spPr>
              <a:xfrm>
                <a:off x="1970049" y="1836234"/>
                <a:ext cx="6014224" cy="1659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𝐼𝑆𝑇𝑅𝐴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PV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𝑁𝑎𝑡𝑖𝑜𝑛𝑎𝑙</m:t>
                                  </m:r>
                                </m:sup>
                              </m:sSup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num>
                            <m:den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num>
                            <m:den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den>
                      </m:f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B422E9D-B2CC-4699-AB3A-4A0FD33F0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049" y="1836234"/>
                <a:ext cx="6014224" cy="16592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7">
                <a:extLst>
                  <a:ext uri="{FF2B5EF4-FFF2-40B4-BE49-F238E27FC236}">
                    <a16:creationId xmlns:a16="http://schemas.microsoft.com/office/drawing/2014/main" id="{F848701D-92DF-47CB-89AA-43AACC3EC6BB}"/>
                  </a:ext>
                </a:extLst>
              </p:cNvPr>
              <p:cNvSpPr/>
              <p:nvPr/>
            </p:nvSpPr>
            <p:spPr>
              <a:xfrm>
                <a:off x="173564" y="3781045"/>
                <a:ext cx="5726493" cy="805931"/>
              </a:xfrm>
              <a:prstGeom prst="wedgeRoundRectCallout">
                <a:avLst>
                  <a:gd name="adj1" fmla="val 32681"/>
                  <a:gd name="adj2" fmla="val -111003"/>
                  <a:gd name="adj3" fmla="val 16667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𝑠𝑃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𝑊𝑜𝑟𝑡h𝑤h𝑖𝑙𝑒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𝑝𝑟𝑜𝑗𝑒𝑐𝑡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ounded Rectangular Callout 7">
                <a:extLst>
                  <a:ext uri="{FF2B5EF4-FFF2-40B4-BE49-F238E27FC236}">
                    <a16:creationId xmlns:a16="http://schemas.microsoft.com/office/drawing/2014/main" id="{F848701D-92DF-47CB-89AA-43AACC3EC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64" y="3781045"/>
                <a:ext cx="5726493" cy="805931"/>
              </a:xfrm>
              <a:prstGeom prst="wedgeRoundRectCallout">
                <a:avLst>
                  <a:gd name="adj1" fmla="val 32681"/>
                  <a:gd name="adj2" fmla="val -11100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7">
            <a:extLst>
              <a:ext uri="{FF2B5EF4-FFF2-40B4-BE49-F238E27FC236}">
                <a16:creationId xmlns:a16="http://schemas.microsoft.com/office/drawing/2014/main" id="{8AB98E0E-E48C-46B5-BF2E-F3CAFC507BC4}"/>
              </a:ext>
            </a:extLst>
          </p:cNvPr>
          <p:cNvSpPr/>
          <p:nvPr/>
        </p:nvSpPr>
        <p:spPr>
          <a:xfrm>
            <a:off x="111657" y="156308"/>
            <a:ext cx="3866374" cy="1679926"/>
          </a:xfrm>
          <a:prstGeom prst="wedgeRoundRectCallout">
            <a:avLst>
              <a:gd name="adj1" fmla="val 68506"/>
              <a:gd name="adj2" fmla="val 45819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s↑: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More projects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But: marginal project (slightly) lower quality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83A59A-65E3-411C-BA32-0E0510F4C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647" y="4872550"/>
            <a:ext cx="7798706" cy="9190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42AC7B-30CB-4C18-8405-D81D66AF9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0390" y="5942983"/>
            <a:ext cx="7093843" cy="81669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87C643-2D07-461B-8B73-9C7E6BE43798}"/>
              </a:ext>
            </a:extLst>
          </p:cNvPr>
          <p:cNvCxnSpPr/>
          <p:nvPr/>
        </p:nvCxnSpPr>
        <p:spPr>
          <a:xfrm>
            <a:off x="1491521" y="5791589"/>
            <a:ext cx="944380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80E3BD-96BF-486B-B957-25C2FE48465E}"/>
              </a:ext>
            </a:extLst>
          </p:cNvPr>
          <p:cNvCxnSpPr/>
          <p:nvPr/>
        </p:nvCxnSpPr>
        <p:spPr>
          <a:xfrm flipH="1">
            <a:off x="9091534" y="5036695"/>
            <a:ext cx="472699" cy="4347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AEAFFB-2B6F-4A2A-8B3F-B79C7F9AA372}"/>
              </a:ext>
            </a:extLst>
          </p:cNvPr>
          <p:cNvCxnSpPr/>
          <p:nvPr/>
        </p:nvCxnSpPr>
        <p:spPr>
          <a:xfrm flipH="1">
            <a:off x="8539396" y="6247502"/>
            <a:ext cx="472699" cy="4347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5B993E0-D298-426C-AC2C-1CC2C1FCA527}"/>
              </a:ext>
            </a:extLst>
          </p:cNvPr>
          <p:cNvCxnSpPr/>
          <p:nvPr/>
        </p:nvCxnSpPr>
        <p:spPr>
          <a:xfrm flipH="1">
            <a:off x="7122826" y="6247501"/>
            <a:ext cx="472699" cy="4347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44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F3FE92A-61F4-4064-B60A-09C2F4F71909}"/>
              </a:ext>
            </a:extLst>
          </p:cNvPr>
          <p:cNvSpPr txBox="1">
            <a:spLocks/>
          </p:cNvSpPr>
          <p:nvPr/>
        </p:nvSpPr>
        <p:spPr>
          <a:xfrm>
            <a:off x="609599" y="194128"/>
            <a:ext cx="10515600" cy="973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000" b="1" dirty="0">
                <a:latin typeface="+mn-lt"/>
              </a:rPr>
              <a:t>Comparative advantage (2005-14)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B7EC98E1-2BB6-4E5E-9A7E-55989F0CC248}"/>
              </a:ext>
            </a:extLst>
          </p:cNvPr>
          <p:cNvSpPr/>
          <p:nvPr/>
        </p:nvSpPr>
        <p:spPr>
          <a:xfrm>
            <a:off x="3964898" y="5975286"/>
            <a:ext cx="6044633" cy="612648"/>
          </a:xfrm>
          <a:prstGeom prst="wedgeRoundRectCallout">
            <a:avLst>
              <a:gd name="adj1" fmla="val -31696"/>
              <a:gd name="adj2" fmla="val -127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Share of tech category in region relative to OECD share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0F80DA-69D3-4466-9A34-308509570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23" y="1438172"/>
            <a:ext cx="11741753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1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EC1A1F-C7DB-4031-A91C-35EDFF60A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00000">
            <a:off x="621255" y="973028"/>
            <a:ext cx="7792303" cy="20761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5B5BDC-DA1E-4378-ABE7-36633322B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63995">
            <a:off x="5114274" y="2130116"/>
            <a:ext cx="6870389" cy="2641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F81912-067C-4EC5-A82A-4CF55761D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62" y="4391881"/>
            <a:ext cx="7173172" cy="2029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477914-77EE-4C10-85EF-2DCE05EE8E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234" y="4734721"/>
            <a:ext cx="4021325" cy="1690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1F9FF9-9C2B-473C-8739-4096C4CAC819}"/>
              </a:ext>
            </a:extLst>
          </p:cNvPr>
          <p:cNvSpPr txBox="1"/>
          <p:nvPr/>
        </p:nvSpPr>
        <p:spPr>
          <a:xfrm>
            <a:off x="654483" y="1833858"/>
            <a:ext cx="97074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b="1" dirty="0">
                <a:solidFill>
                  <a:srgbClr val="00B050"/>
                </a:solidFill>
              </a:rPr>
              <a:t>Everybody wants a green recovery…..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B3537B2-E2E4-441D-AEC7-2451F3C7BEFE}"/>
              </a:ext>
            </a:extLst>
          </p:cNvPr>
          <p:cNvSpPr/>
          <p:nvPr/>
        </p:nvSpPr>
        <p:spPr>
          <a:xfrm>
            <a:off x="97435" y="223635"/>
            <a:ext cx="6198433" cy="854439"/>
          </a:xfrm>
          <a:prstGeom prst="rightArrow">
            <a:avLst>
              <a:gd name="adj1" fmla="val 62281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b="1" dirty="0"/>
              <a:t>The ultimate Growth+ Example</a:t>
            </a:r>
          </a:p>
        </p:txBody>
      </p:sp>
    </p:spTree>
    <p:extLst>
      <p:ext uri="{BB962C8B-B14F-4D97-AF65-F5344CB8AC3E}">
        <p14:creationId xmlns:p14="http://schemas.microsoft.com/office/powerpoint/2010/main" val="219142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>
            <a:extLst>
              <a:ext uri="{FF2B5EF4-FFF2-40B4-BE49-F238E27FC236}">
                <a16:creationId xmlns:a16="http://schemas.microsoft.com/office/drawing/2014/main" id="{52124539-8502-4F35-A83E-E7AB92E8B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42" y="1505784"/>
            <a:ext cx="6969385" cy="497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5E6D2-CA62-4273-99C7-45C912AF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3818"/>
          </a:xfrm>
        </p:spPr>
        <p:txBody>
          <a:bodyPr>
            <a:normAutofit fontScale="90000"/>
          </a:bodyPr>
          <a:lstStyle/>
          <a:p>
            <a:r>
              <a:rPr lang="en-GB" sz="6000" b="1" dirty="0" err="1">
                <a:latin typeface="+mn-lt"/>
              </a:rPr>
              <a:t>Spillover</a:t>
            </a:r>
            <a:r>
              <a:rPr lang="en-GB" sz="6000" b="1" dirty="0">
                <a:latin typeface="+mn-lt"/>
              </a:rPr>
              <a:t> benefits of COVID research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E8A50FB8-8182-41B3-A6BA-86FDB57DFB94}"/>
              </a:ext>
            </a:extLst>
          </p:cNvPr>
          <p:cNvSpPr/>
          <p:nvPr/>
        </p:nvSpPr>
        <p:spPr>
          <a:xfrm>
            <a:off x="7008943" y="2070318"/>
            <a:ext cx="4965700" cy="1155700"/>
          </a:xfrm>
          <a:prstGeom prst="wedgeRoundRectCallout">
            <a:avLst>
              <a:gd name="adj1" fmla="val -61876"/>
              <a:gd name="adj2" fmla="val 184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Every dirty innovation received on average $7K worth of </a:t>
            </a:r>
            <a:r>
              <a:rPr lang="en-GB" dirty="0" err="1"/>
              <a:t>spillovers</a:t>
            </a:r>
            <a:r>
              <a:rPr lang="en-GB" dirty="0"/>
              <a:t> from </a:t>
            </a:r>
            <a:r>
              <a:rPr lang="en-GB" dirty="0" err="1"/>
              <a:t>covid</a:t>
            </a:r>
            <a:r>
              <a:rPr lang="en-GB" dirty="0"/>
              <a:t> supporting techs 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8AB0297F-61BD-445A-970F-F47AC5C1A0C8}"/>
              </a:ext>
            </a:extLst>
          </p:cNvPr>
          <p:cNvSpPr/>
          <p:nvPr/>
        </p:nvSpPr>
        <p:spPr>
          <a:xfrm>
            <a:off x="5976010" y="1221199"/>
            <a:ext cx="5998633" cy="418049"/>
          </a:xfrm>
          <a:prstGeom prst="wedgeRoundRectCallout">
            <a:avLst>
              <a:gd name="adj1" fmla="val -45615"/>
              <a:gd name="adj2" fmla="val 1479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There is less of a </a:t>
            </a:r>
            <a:r>
              <a:rPr lang="en-GB" sz="1400" dirty="0" err="1"/>
              <a:t>spillover</a:t>
            </a:r>
            <a:r>
              <a:rPr lang="en-GB" sz="1400" dirty="0"/>
              <a:t> flow from </a:t>
            </a:r>
            <a:r>
              <a:rPr lang="en-GB" sz="1400" dirty="0" err="1"/>
              <a:t>covid</a:t>
            </a:r>
            <a:r>
              <a:rPr lang="en-GB" sz="1400" dirty="0"/>
              <a:t> techs to clean (per clean innovation)</a:t>
            </a:r>
          </a:p>
        </p:txBody>
      </p:sp>
    </p:spTree>
    <p:extLst>
      <p:ext uri="{BB962C8B-B14F-4D97-AF65-F5344CB8AC3E}">
        <p14:creationId xmlns:p14="http://schemas.microsoft.com/office/powerpoint/2010/main" val="1067953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66339" y="45372"/>
            <a:ext cx="9471561" cy="95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spc="-50" baseline="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  <a:cs typeface="Aharoni" panose="02010803020104030203" pitchFamily="2" charset="-79"/>
              </a:rPr>
              <a:t>From PRANK to spillovers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97167" y="3636112"/>
                <a:ext cx="743350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𝑝𝑖𝑙𝑙𝑜𝑣𝑒𝑟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𝑃𝑅𝐴𝑁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𝑃𝑟𝑖𝑣𝑎𝑡𝑒𝑉𝑎𝑙𝑢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167" y="3636112"/>
                <a:ext cx="7433509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DA43892-AAB8-4207-B944-481B7C6F8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710" y="5548502"/>
            <a:ext cx="2435290" cy="1309498"/>
          </a:xfrm>
          <a:prstGeom prst="rect">
            <a:avLst/>
          </a:prstGeom>
        </p:spPr>
      </p:pic>
      <p:sp>
        <p:nvSpPr>
          <p:cNvPr id="9" name="Rounded Rectangular Callout 6">
            <a:extLst>
              <a:ext uri="{FF2B5EF4-FFF2-40B4-BE49-F238E27FC236}">
                <a16:creationId xmlns:a16="http://schemas.microsoft.com/office/drawing/2014/main" id="{CAF4ABBE-57FB-4DF3-A11B-3A48954E9D6F}"/>
              </a:ext>
            </a:extLst>
          </p:cNvPr>
          <p:cNvSpPr/>
          <p:nvPr/>
        </p:nvSpPr>
        <p:spPr>
          <a:xfrm>
            <a:off x="2438400" y="2216165"/>
            <a:ext cx="2573156" cy="847783"/>
          </a:xfrm>
          <a:prstGeom prst="wedgeRoundRectCallout">
            <a:avLst>
              <a:gd name="adj1" fmla="val -18409"/>
              <a:gd name="adj2" fmla="val -90697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Social Value of an Innovation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89165F-5569-4CD7-B4BD-1F22A2488AB9}"/>
                  </a:ext>
                </a:extLst>
              </p:cNvPr>
              <p:cNvSpPr txBox="1"/>
              <p:nvPr/>
            </p:nvSpPr>
            <p:spPr>
              <a:xfrm>
                <a:off x="2173561" y="855023"/>
                <a:ext cx="8457115" cy="13611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𝑃𝑅𝐴𝑁𝐾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𝑟𝑖𝑣𝑎𝑡𝑒𝑉𝑎𝑙𝑢𝑒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𝑃𝑅𝐴𝑁𝐾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89165F-5569-4CD7-B4BD-1F22A2488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561" y="855023"/>
                <a:ext cx="8457115" cy="13611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6">
            <a:extLst>
              <a:ext uri="{FF2B5EF4-FFF2-40B4-BE49-F238E27FC236}">
                <a16:creationId xmlns:a16="http://schemas.microsoft.com/office/drawing/2014/main" id="{A399ABD8-1ACD-4E8B-B83A-61A134CEB20D}"/>
              </a:ext>
            </a:extLst>
          </p:cNvPr>
          <p:cNvSpPr/>
          <p:nvPr/>
        </p:nvSpPr>
        <p:spPr>
          <a:xfrm>
            <a:off x="1792561" y="5155194"/>
            <a:ext cx="4047893" cy="847783"/>
          </a:xfrm>
          <a:prstGeom prst="wedgeRoundRectCallout">
            <a:avLst>
              <a:gd name="adj1" fmla="val -1880"/>
              <a:gd name="adj2" fmla="val -15997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External Value</a:t>
            </a:r>
          </a:p>
        </p:txBody>
      </p:sp>
    </p:spTree>
    <p:extLst>
      <p:ext uri="{BB962C8B-B14F-4D97-AF65-F5344CB8AC3E}">
        <p14:creationId xmlns:p14="http://schemas.microsoft.com/office/powerpoint/2010/main" val="4855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66339" y="45372"/>
            <a:ext cx="9471561" cy="95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defTabSz="914400">
              <a:lnSpc>
                <a:spcPct val="90000"/>
              </a:lnSpc>
              <a:spcBef>
                <a:spcPct val="0"/>
              </a:spcBef>
              <a:buNone/>
              <a:defRPr sz="4400" spc="-50" baseline="0"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+mn-lt"/>
                <a:cs typeface="Aharoni" panose="02010803020104030203" pitchFamily="2" charset="-79"/>
              </a:rPr>
              <a:t>PRANK details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0" y="2164590"/>
            <a:ext cx="4765891" cy="760428"/>
          </a:xfrm>
          <a:prstGeom prst="wedgeRoundRectCallout">
            <a:avLst>
              <a:gd name="adj1" fmla="val 25258"/>
              <a:gd name="adj2" fmla="val -6558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Social value due to innovation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3489649" y="3158383"/>
                <a:ext cx="6267061" cy="2472550"/>
              </a:xfrm>
              <a:prstGeom prst="wedgeRoundRectCallout">
                <a:avLst>
                  <a:gd name="adj1" fmla="val -62199"/>
                  <a:gd name="adj2" fmla="val 9996"/>
                  <a:gd name="adj3" fmla="val 16667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Motivation: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𝑃𝑅𝐴𝑁𝐾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𝐵</m:t>
                    </m:r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  <m:sSubSup>
                      <m:sSubSup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𝑃𝑅𝐴𝑁𝐾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𝜎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𝑃𝑅𝐴𝑁𝐾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i.e. we count the marginal product of </a:t>
                </a:r>
                <a:r>
                  <a:rPr lang="en-US" sz="2000" i="1" dirty="0" err="1"/>
                  <a:t>i</a:t>
                </a:r>
                <a:r>
                  <a:rPr lang="en-US" sz="2000" i="1" dirty="0"/>
                  <a:t> </a:t>
                </a:r>
                <a:r>
                  <a:rPr lang="en-US" sz="2000" dirty="0"/>
                  <a:t>to the value of </a:t>
                </a:r>
                <a:r>
                  <a:rPr lang="en-US" sz="2000" i="1" dirty="0"/>
                  <a:t>j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649" y="3158383"/>
                <a:ext cx="6267061" cy="2472550"/>
              </a:xfrm>
              <a:prstGeom prst="wedgeRoundRectCallout">
                <a:avLst>
                  <a:gd name="adj1" fmla="val -62199"/>
                  <a:gd name="adj2" fmla="val 999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22292" y="3867236"/>
                <a:ext cx="2276521" cy="1064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𝜙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charset="0"/>
                            </a:rPr>
                            <m:t>𝑆𝑖𝑗</m:t>
                          </m:r>
                        </m:sub>
                      </m:sSub>
                      <m:r>
                        <a:rPr lang="en-GB" sz="32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3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f>
                        <m:fPr>
                          <m:ctrlPr>
                            <a:rPr lang="en-GB" sz="32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GB" sz="3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𝐵𝐶</m:t>
                              </m:r>
                            </m:e>
                            <m:sub>
                              <m:r>
                                <a:rPr lang="en-GB" sz="32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i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92" y="3867236"/>
                <a:ext cx="2276521" cy="10640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DA43892-AAB8-4207-B944-481B7C6F8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6710" y="5548502"/>
            <a:ext cx="2435290" cy="1309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6">
                <a:extLst>
                  <a:ext uri="{FF2B5EF4-FFF2-40B4-BE49-F238E27FC236}">
                    <a16:creationId xmlns:a16="http://schemas.microsoft.com/office/drawing/2014/main" id="{CAF4ABBE-57FB-4DF3-A11B-3A48954E9D6F}"/>
                  </a:ext>
                </a:extLst>
              </p:cNvPr>
              <p:cNvSpPr/>
              <p:nvPr/>
            </p:nvSpPr>
            <p:spPr>
              <a:xfrm>
                <a:off x="6170341" y="5964845"/>
                <a:ext cx="2573156" cy="847783"/>
              </a:xfrm>
              <a:prstGeom prst="wedgeRoundRectCallout">
                <a:avLst>
                  <a:gd name="adj1" fmla="val -18409"/>
                  <a:gd name="adj2" fmla="val -90697"/>
                  <a:gd name="adj3" fmla="val 16667"/>
                </a:avLst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ounded Rectangular Callout 6">
                <a:extLst>
                  <a:ext uri="{FF2B5EF4-FFF2-40B4-BE49-F238E27FC236}">
                    <a16:creationId xmlns:a16="http://schemas.microsoft.com/office/drawing/2014/main" id="{CAF4ABBE-57FB-4DF3-A11B-3A48954E9D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0341" y="5964845"/>
                <a:ext cx="2573156" cy="847783"/>
              </a:xfrm>
              <a:prstGeom prst="wedgeRoundRectCallout">
                <a:avLst>
                  <a:gd name="adj1" fmla="val -18409"/>
                  <a:gd name="adj2" fmla="val -90697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89165F-5569-4CD7-B4BD-1F22A2488AB9}"/>
                  </a:ext>
                </a:extLst>
              </p:cNvPr>
              <p:cNvSpPr txBox="1"/>
              <p:nvPr/>
            </p:nvSpPr>
            <p:spPr>
              <a:xfrm>
                <a:off x="2173561" y="855023"/>
                <a:ext cx="8457115" cy="13611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𝑃𝑅𝐴𝑁𝐾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𝑟𝑖𝑣𝑎𝑡𝑒𝑉𝑎𝑙𝑢𝑒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𝑃𝑅𝐴𝑁𝐾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sub/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89165F-5569-4CD7-B4BD-1F22A2488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561" y="855023"/>
                <a:ext cx="8457115" cy="13611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ular Callout 6">
            <a:extLst>
              <a:ext uri="{FF2B5EF4-FFF2-40B4-BE49-F238E27FC236}">
                <a16:creationId xmlns:a16="http://schemas.microsoft.com/office/drawing/2014/main" id="{A399ABD8-1ACD-4E8B-B83A-61A134CEB20D}"/>
              </a:ext>
            </a:extLst>
          </p:cNvPr>
          <p:cNvSpPr/>
          <p:nvPr/>
        </p:nvSpPr>
        <p:spPr>
          <a:xfrm>
            <a:off x="149614" y="5876812"/>
            <a:ext cx="4047893" cy="847783"/>
          </a:xfrm>
          <a:prstGeom prst="wedgeRoundRectCallout">
            <a:avLst>
              <a:gd name="adj1" fmla="val -1880"/>
              <a:gd name="adj2" fmla="val -159972"/>
              <a:gd name="adj3" fmla="val 1666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Backward citations of innovation j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FA2EC16A-E200-4453-B67B-64BFAE4265D1}"/>
                  </a:ext>
                </a:extLst>
              </p:cNvPr>
              <p:cNvSpPr/>
              <p:nvPr/>
            </p:nvSpPr>
            <p:spPr>
              <a:xfrm>
                <a:off x="9814248" y="2022989"/>
                <a:ext cx="2320213" cy="1406011"/>
              </a:xfrm>
              <a:prstGeom prst="wedgeRoundRectCallout">
                <a:avLst>
                  <a:gd name="adj1" fmla="val -111196"/>
                  <a:gd name="adj2" fmla="val -64719"/>
                  <a:gd name="adj3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/>
                  <a:t>For fixed point: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GB" sz="1600" dirty="0"/>
                  <a:t> for all </a:t>
                </a:r>
                <a:r>
                  <a:rPr lang="en-GB" sz="1600" i="1" dirty="0"/>
                  <a:t>j </a:t>
                </a:r>
              </a:p>
              <a:p>
                <a:pPr algn="ctr"/>
                <a:r>
                  <a:rPr lang="en-GB" sz="1600" b="1" dirty="0"/>
                  <a:t>i.e. we cannot have cake and eat it (sorry Boris)</a:t>
                </a:r>
              </a:p>
            </p:txBody>
          </p:sp>
        </mc:Choice>
        <mc:Fallback xmlns="">
          <p:sp>
            <p:nvSpPr>
              <p:cNvPr id="11" name="Speech Bubble: Rectangle with Corners Rounded 10">
                <a:extLst>
                  <a:ext uri="{FF2B5EF4-FFF2-40B4-BE49-F238E27FC236}">
                    <a16:creationId xmlns:a16="http://schemas.microsoft.com/office/drawing/2014/main" id="{FA2EC16A-E200-4453-B67B-64BFAE426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248" y="2022989"/>
                <a:ext cx="2320213" cy="1406011"/>
              </a:xfrm>
              <a:prstGeom prst="wedgeRoundRectCallout">
                <a:avLst>
                  <a:gd name="adj1" fmla="val -111196"/>
                  <a:gd name="adj2" fmla="val -64719"/>
                  <a:gd name="adj3" fmla="val 16667"/>
                </a:avLst>
              </a:prstGeom>
              <a:blipFill>
                <a:blip r:embed="rId8"/>
                <a:stretch>
                  <a:fillRect b="-22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50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9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1BDC3-B7BF-4C80-BB89-5F2565C27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08" y="514350"/>
            <a:ext cx="9244937" cy="603145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695039" y="312193"/>
            <a:ext cx="8573021" cy="7691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The P-Rank of individual Innovations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608599-24FD-4811-BA83-A92D1FC569E7}"/>
              </a:ext>
            </a:extLst>
          </p:cNvPr>
          <p:cNvSpPr/>
          <p:nvPr/>
        </p:nvSpPr>
        <p:spPr>
          <a:xfrm>
            <a:off x="1447800" y="5429250"/>
            <a:ext cx="8934450" cy="400050"/>
          </a:xfrm>
          <a:prstGeom prst="rect">
            <a:avLst/>
          </a:prstGeom>
          <a:solidFill>
            <a:srgbClr val="FFC0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022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113914-44C7-4777-BC3B-AB4966550A44}"/>
              </a:ext>
            </a:extLst>
          </p:cNvPr>
          <p:cNvSpPr txBox="1">
            <a:spLocks/>
          </p:cNvSpPr>
          <p:nvPr/>
        </p:nvSpPr>
        <p:spPr>
          <a:xfrm>
            <a:off x="1666339" y="45373"/>
            <a:ext cx="8573021" cy="7691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Industrial Strategy and Regional Policy</a:t>
            </a:r>
            <a:endParaRPr lang="en-US" b="1" dirty="0">
              <a:ln w="20066" cmpd="sng">
                <a:solidFill>
                  <a:schemeClr val="tx1"/>
                </a:solidFill>
                <a:prstDash val="solid"/>
              </a:ln>
              <a:latin typeface="+mn-lt"/>
            </a:endParaRP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D915A00C-2040-465E-9EA6-88225405F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-947185" y="1049604"/>
            <a:ext cx="5257937" cy="42057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A247966C-91F6-46DF-8013-6A9E02C1DC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7881250" y="1430856"/>
            <a:ext cx="4575810" cy="36601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412A4B-7CCB-40BC-9AC2-643415E7E9E1}"/>
              </a:ext>
            </a:extLst>
          </p:cNvPr>
          <p:cNvSpPr txBox="1"/>
          <p:nvPr/>
        </p:nvSpPr>
        <p:spPr>
          <a:xfrm>
            <a:off x="960349" y="1063537"/>
            <a:ext cx="283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Relative Productivity (2014)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A8E7B-0E0B-4E0B-9B3D-D5AFAA1D632C}"/>
              </a:ext>
            </a:extLst>
          </p:cNvPr>
          <p:cNvSpPr txBox="1"/>
          <p:nvPr/>
        </p:nvSpPr>
        <p:spPr>
          <a:xfrm>
            <a:off x="7236591" y="1171976"/>
            <a:ext cx="362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Distribution of Innovation (2005-14)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0B82B5CC-9E9C-4596-B6EF-6FB375220E9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3861078" y="1767004"/>
            <a:ext cx="4575810" cy="366014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6FDBD9B-0296-4C73-BB0B-A3E3BE26FFB1}"/>
              </a:ext>
            </a:extLst>
          </p:cNvPr>
          <p:cNvSpPr/>
          <p:nvPr/>
        </p:nvSpPr>
        <p:spPr>
          <a:xfrm>
            <a:off x="3861078" y="5948443"/>
            <a:ext cx="6412734" cy="518746"/>
          </a:xfrm>
          <a:prstGeom prst="wedgeRoundRectCallout">
            <a:avLst>
              <a:gd name="adj1" fmla="val -20129"/>
              <a:gd name="adj2" fmla="val -841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 Strategy guided by Innovation excellence could worsen regional productivity differences</a:t>
            </a:r>
          </a:p>
        </p:txBody>
      </p:sp>
    </p:spTree>
    <p:extLst>
      <p:ext uri="{BB962C8B-B14F-4D97-AF65-F5344CB8AC3E}">
        <p14:creationId xmlns:p14="http://schemas.microsoft.com/office/powerpoint/2010/main" val="2934630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">
            <a:extLst>
              <a:ext uri="{FF2B5EF4-FFF2-40B4-BE49-F238E27FC236}">
                <a16:creationId xmlns:a16="http://schemas.microsoft.com/office/drawing/2014/main" id="{A247966C-91F6-46DF-8013-6A9E02C1DC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8261" y="291494"/>
            <a:ext cx="4575810" cy="36557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113914-44C7-4777-BC3B-AB4966550A44}"/>
              </a:ext>
            </a:extLst>
          </p:cNvPr>
          <p:cNvSpPr txBox="1">
            <a:spLocks/>
          </p:cNvSpPr>
          <p:nvPr/>
        </p:nvSpPr>
        <p:spPr>
          <a:xfrm>
            <a:off x="1666339" y="45373"/>
            <a:ext cx="8573021" cy="7691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Industrial Strategy and Regional Policy – Global Returns</a:t>
            </a:r>
            <a:endParaRPr lang="en-US" b="1" dirty="0">
              <a:ln w="20066" cmpd="sng">
                <a:solidFill>
                  <a:schemeClr val="tx1"/>
                </a:solidFill>
                <a:prstDash val="solid"/>
              </a:ln>
              <a:latin typeface="+mn-lt"/>
            </a:endParaRPr>
          </a:p>
        </p:txBody>
      </p:sp>
      <p:pic>
        <p:nvPicPr>
          <p:cNvPr id="5" name="Picture">
            <a:extLst>
              <a:ext uri="{FF2B5EF4-FFF2-40B4-BE49-F238E27FC236}">
                <a16:creationId xmlns:a16="http://schemas.microsoft.com/office/drawing/2014/main" id="{D915A00C-2040-465E-9EA6-88225405F1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-947185" y="1049604"/>
            <a:ext cx="5257937" cy="42057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412A4B-7CCB-40BC-9AC2-643415E7E9E1}"/>
              </a:ext>
            </a:extLst>
          </p:cNvPr>
          <p:cNvSpPr txBox="1"/>
          <p:nvPr/>
        </p:nvSpPr>
        <p:spPr>
          <a:xfrm>
            <a:off x="960349" y="1063537"/>
            <a:ext cx="283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Relative Productivity (2014)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A8E7B-0E0B-4E0B-9B3D-D5AFAA1D632C}"/>
              </a:ext>
            </a:extLst>
          </p:cNvPr>
          <p:cNvSpPr txBox="1"/>
          <p:nvPr/>
        </p:nvSpPr>
        <p:spPr>
          <a:xfrm>
            <a:off x="8281066" y="814558"/>
            <a:ext cx="25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Global ISTRAX (2005-14)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0B82B5CC-9E9C-4596-B6EF-6FB375220E9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6220" y="1682961"/>
            <a:ext cx="4575810" cy="36557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6FDBD9B-0296-4C73-BB0B-A3E3BE26FFB1}"/>
              </a:ext>
            </a:extLst>
          </p:cNvPr>
          <p:cNvSpPr/>
          <p:nvPr/>
        </p:nvSpPr>
        <p:spPr>
          <a:xfrm>
            <a:off x="2137758" y="6043441"/>
            <a:ext cx="6412734" cy="518746"/>
          </a:xfrm>
          <a:prstGeom prst="wedgeRoundRectCallout">
            <a:avLst>
              <a:gd name="adj1" fmla="val -20129"/>
              <a:gd name="adj2" fmla="val -841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 Strategy guided by Global Social Returns is possibly even worse for UK inequality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51EA7-1318-4DF8-9D3D-392C97E67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025" y="3812872"/>
            <a:ext cx="3219434" cy="303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7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>
            <a:extLst>
              <a:ext uri="{FF2B5EF4-FFF2-40B4-BE49-F238E27FC236}">
                <a16:creationId xmlns:a16="http://schemas.microsoft.com/office/drawing/2014/main" id="{D915A00C-2040-465E-9EA6-88225405F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-947185" y="1049604"/>
            <a:ext cx="5257937" cy="42057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8" name="Picture">
            <a:extLst>
              <a:ext uri="{FF2B5EF4-FFF2-40B4-BE49-F238E27FC236}">
                <a16:creationId xmlns:a16="http://schemas.microsoft.com/office/drawing/2014/main" id="{A247966C-91F6-46DF-8013-6A9E02C1DC4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10920" y="348309"/>
            <a:ext cx="4575809" cy="36557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412A4B-7CCB-40BC-9AC2-643415E7E9E1}"/>
              </a:ext>
            </a:extLst>
          </p:cNvPr>
          <p:cNvSpPr txBox="1"/>
          <p:nvPr/>
        </p:nvSpPr>
        <p:spPr>
          <a:xfrm>
            <a:off x="960349" y="1063537"/>
            <a:ext cx="283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Relative Productivity (2014)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DA8E7B-0E0B-4E0B-9B3D-D5AFAA1D632C}"/>
              </a:ext>
            </a:extLst>
          </p:cNvPr>
          <p:cNvSpPr txBox="1"/>
          <p:nvPr/>
        </p:nvSpPr>
        <p:spPr>
          <a:xfrm>
            <a:off x="8832395" y="1049604"/>
            <a:ext cx="270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National ISTRAX (2005-14)</a:t>
            </a:r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0B82B5CC-9E9C-4596-B6EF-6FB375220E9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1078" y="1769187"/>
            <a:ext cx="4575809" cy="365577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36FDBD9B-0296-4C73-BB0B-A3E3BE26FFB1}"/>
              </a:ext>
            </a:extLst>
          </p:cNvPr>
          <p:cNvSpPr/>
          <p:nvPr/>
        </p:nvSpPr>
        <p:spPr>
          <a:xfrm>
            <a:off x="300194" y="5715580"/>
            <a:ext cx="6412734" cy="518746"/>
          </a:xfrm>
          <a:prstGeom prst="wedgeRoundRectCallout">
            <a:avLst>
              <a:gd name="adj1" fmla="val 12365"/>
              <a:gd name="adj2" fmla="val -1408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Industrial Strategy guided by National Social Returns is neutral with respect to inequality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113914-44C7-4777-BC3B-AB4966550A44}"/>
              </a:ext>
            </a:extLst>
          </p:cNvPr>
          <p:cNvSpPr txBox="1">
            <a:spLocks/>
          </p:cNvSpPr>
          <p:nvPr/>
        </p:nvSpPr>
        <p:spPr>
          <a:xfrm>
            <a:off x="1666339" y="45373"/>
            <a:ext cx="8573021" cy="76918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Industrial Strategy and Regional Policy – National Returns</a:t>
            </a:r>
            <a:endParaRPr lang="en-US" b="1" dirty="0">
              <a:ln w="20066" cmpd="sng">
                <a:solidFill>
                  <a:schemeClr val="tx1"/>
                </a:solidFill>
                <a:prstDash val="solid"/>
              </a:ln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AED48-11D8-489E-9D6B-D01F4CCD4C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372" y="4226309"/>
            <a:ext cx="2734637" cy="258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1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03FE-71D1-4593-877C-A7165C03D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678" y="0"/>
            <a:ext cx="6254496" cy="1828800"/>
          </a:xfrm>
        </p:spPr>
        <p:txBody>
          <a:bodyPr>
            <a:normAutofit/>
          </a:bodyPr>
          <a:lstStyle/>
          <a:p>
            <a:r>
              <a:rPr lang="en-US" dirty="0"/>
              <a:t>Premise of our research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346A0-4731-46B6-8BE4-54C0D704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07" y="1154243"/>
            <a:ext cx="7307703" cy="5027101"/>
          </a:xfrm>
        </p:spPr>
        <p:txBody>
          <a:bodyPr>
            <a:normAutofit/>
          </a:bodyPr>
          <a:lstStyle/>
          <a:p>
            <a:r>
              <a:rPr lang="en-US" sz="2400" dirty="0"/>
              <a:t>For state intervention to lead to growth we need a </a:t>
            </a:r>
            <a:r>
              <a:rPr lang="en-US" sz="2400" b="1" u="sng" dirty="0"/>
              <a:t>clearly identified market failures</a:t>
            </a:r>
            <a:r>
              <a:rPr lang="en-US" sz="2400" dirty="0"/>
              <a:t> as a necessary condition</a:t>
            </a:r>
          </a:p>
          <a:p>
            <a:endParaRPr lang="en-US" sz="2400" dirty="0"/>
          </a:p>
          <a:p>
            <a:r>
              <a:rPr lang="en-US" sz="2400" b="1" u="sng" dirty="0"/>
              <a:t>Knowledge spillovers</a:t>
            </a:r>
            <a:r>
              <a:rPr lang="en-US" sz="2400" dirty="0"/>
              <a:t> obvious case</a:t>
            </a:r>
          </a:p>
          <a:p>
            <a:endParaRPr lang="en-US" sz="2400" dirty="0"/>
          </a:p>
          <a:p>
            <a:r>
              <a:rPr lang="en-US" sz="2400" dirty="0"/>
              <a:t>For vertical intervention we need to </a:t>
            </a:r>
            <a:r>
              <a:rPr lang="en-US" sz="2400" b="1" u="sng" dirty="0"/>
              <a:t>identify technology areas or sectors</a:t>
            </a:r>
            <a:r>
              <a:rPr lang="en-US" sz="2400" dirty="0"/>
              <a:t> that generate more spillovers than others</a:t>
            </a:r>
          </a:p>
          <a:p>
            <a:endParaRPr lang="en-US" sz="2400" dirty="0"/>
          </a:p>
          <a:p>
            <a:r>
              <a:rPr lang="en-US" sz="2400" dirty="0"/>
              <a:t>We need metrics that can do so </a:t>
            </a:r>
            <a:r>
              <a:rPr lang="en-US" sz="2400" b="1" u="sng" dirty="0"/>
              <a:t>ex-ante and comprehensively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katemlk120700073.pdf">
            <a:extLst>
              <a:ext uri="{FF2B5EF4-FFF2-40B4-BE49-F238E27FC236}">
                <a16:creationId xmlns:a16="http://schemas.microsoft.com/office/drawing/2014/main" id="{CF433412-8E77-4535-9623-8217FD42B8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04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8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atemlk120700073.pdf">
            <a:extLst>
              <a:ext uri="{FF2B5EF4-FFF2-40B4-BE49-F238E27FC236}">
                <a16:creationId xmlns:a16="http://schemas.microsoft.com/office/drawing/2014/main" id="{5EC609B6-B08A-4421-8A68-2B73FF68DD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6137" y="2109230"/>
            <a:ext cx="1749306" cy="2520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98803A-1F13-4041-867A-6567F6E9E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424" y="2219776"/>
            <a:ext cx="3449756" cy="22998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C72AE-BC64-41F6-A07E-56CE36401738}"/>
              </a:ext>
            </a:extLst>
          </p:cNvPr>
          <p:cNvSpPr txBox="1"/>
          <p:nvPr/>
        </p:nvSpPr>
        <p:spPr>
          <a:xfrm>
            <a:off x="7831045" y="2474320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600" b="1" dirty="0"/>
              <a:t>&gt;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87E7FA23-EF2C-40FA-BDCD-ECE4225369A4}"/>
              </a:ext>
            </a:extLst>
          </p:cNvPr>
          <p:cNvSpPr/>
          <p:nvPr/>
        </p:nvSpPr>
        <p:spPr>
          <a:xfrm>
            <a:off x="83820" y="2350518"/>
            <a:ext cx="5496851" cy="2038350"/>
          </a:xfrm>
          <a:prstGeom prst="wedgeRoundRectCallout">
            <a:avLst>
              <a:gd name="adj1" fmla="val 56579"/>
              <a:gd name="adj2" fmla="val -212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For a green recovery we need to invest in clean technologies that generate the highest knowledge </a:t>
            </a:r>
            <a:r>
              <a:rPr lang="en-GB" sz="2400" dirty="0" err="1"/>
              <a:t>spillovers</a:t>
            </a:r>
            <a:r>
              <a:rPr lang="en-GB" sz="2400" dirty="0"/>
              <a:t> </a:t>
            </a:r>
          </a:p>
          <a:p>
            <a:pPr algn="ctr"/>
            <a:r>
              <a:rPr lang="en-GB" sz="2400" dirty="0"/>
              <a:t>(higher than other/dirty tech)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A6C18F-A0EE-441A-8526-9774BB3382E4}"/>
              </a:ext>
            </a:extLst>
          </p:cNvPr>
          <p:cNvSpPr txBox="1"/>
          <p:nvPr/>
        </p:nvSpPr>
        <p:spPr>
          <a:xfrm>
            <a:off x="446398" y="356750"/>
            <a:ext cx="1146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solidFill>
                  <a:srgbClr val="00B050"/>
                </a:solidFill>
              </a:rPr>
              <a:t>Feasibility of green recovery</a:t>
            </a:r>
          </a:p>
        </p:txBody>
      </p:sp>
    </p:spTree>
    <p:extLst>
      <p:ext uri="{BB962C8B-B14F-4D97-AF65-F5344CB8AC3E}">
        <p14:creationId xmlns:p14="http://schemas.microsoft.com/office/powerpoint/2010/main" val="1047290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E7B6C80-0652-4ADB-A3AF-B1C21DDC5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2" y="879306"/>
            <a:ext cx="10826284" cy="59786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A6C18F-A0EE-441A-8526-9774BB3382E4}"/>
              </a:ext>
            </a:extLst>
          </p:cNvPr>
          <p:cNvSpPr txBox="1"/>
          <p:nvPr/>
        </p:nvSpPr>
        <p:spPr>
          <a:xfrm>
            <a:off x="446398" y="356750"/>
            <a:ext cx="114613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00B050"/>
                </a:solidFill>
              </a:rPr>
              <a:t>How well are clean </a:t>
            </a:r>
            <a:r>
              <a:rPr lang="en-GB" sz="4400" b="1" dirty="0" err="1">
                <a:solidFill>
                  <a:srgbClr val="00B050"/>
                </a:solidFill>
              </a:rPr>
              <a:t>spillovers</a:t>
            </a:r>
            <a:r>
              <a:rPr lang="en-GB" sz="4400" b="1" dirty="0">
                <a:solidFill>
                  <a:srgbClr val="00B050"/>
                </a:solidFill>
              </a:rPr>
              <a:t> </a:t>
            </a:r>
            <a:r>
              <a:rPr lang="en-GB" sz="4400" b="1" u="sng" dirty="0">
                <a:solidFill>
                  <a:srgbClr val="00B050"/>
                </a:solidFill>
              </a:rPr>
              <a:t>internalized</a:t>
            </a:r>
            <a:r>
              <a:rPr lang="en-GB" sz="4400" b="1" dirty="0">
                <a:solidFill>
                  <a:srgbClr val="00B050"/>
                </a:solidFill>
              </a:rPr>
              <a:t> at levels relevant for policy?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A900E7E5-3F1F-48CC-9397-5565429C7C73}"/>
              </a:ext>
            </a:extLst>
          </p:cNvPr>
          <p:cNvSpPr/>
          <p:nvPr/>
        </p:nvSpPr>
        <p:spPr>
          <a:xfrm flipH="1">
            <a:off x="1263539" y="2047876"/>
            <a:ext cx="2346436" cy="3743324"/>
          </a:xfrm>
          <a:prstGeom prst="arc">
            <a:avLst>
              <a:gd name="adj1" fmla="val 13375293"/>
              <a:gd name="adj2" fmla="val 6079104"/>
            </a:avLst>
          </a:prstGeom>
          <a:ln w="2952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BA677330-70B2-4848-8173-3EB819A02F52}"/>
              </a:ext>
            </a:extLst>
          </p:cNvPr>
          <p:cNvSpPr/>
          <p:nvPr/>
        </p:nvSpPr>
        <p:spPr>
          <a:xfrm rot="8938669" flipH="1">
            <a:off x="3780361" y="2992614"/>
            <a:ext cx="749866" cy="812616"/>
          </a:xfrm>
          <a:prstGeom prst="arc">
            <a:avLst>
              <a:gd name="adj1" fmla="val 13375293"/>
              <a:gd name="adj2" fmla="val 6079104"/>
            </a:avLst>
          </a:prstGeom>
          <a:ln w="41275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04C9F81B-8F65-4C1F-95E9-406BF0BAF87E}"/>
              </a:ext>
            </a:extLst>
          </p:cNvPr>
          <p:cNvSpPr/>
          <p:nvPr/>
        </p:nvSpPr>
        <p:spPr>
          <a:xfrm>
            <a:off x="6295869" y="2952750"/>
            <a:ext cx="5689179" cy="1446550"/>
          </a:xfrm>
          <a:prstGeom prst="wedgeRoundRectCallout">
            <a:avLst>
              <a:gd name="adj1" fmla="val -87375"/>
              <a:gd name="adj2" fmla="val 20045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Even if spillovers are strong no(country)body might have an incentive to act on them?</a:t>
            </a:r>
          </a:p>
        </p:txBody>
      </p:sp>
    </p:spTree>
    <p:extLst>
      <p:ext uri="{BB962C8B-B14F-4D97-AF65-F5344CB8AC3E}">
        <p14:creationId xmlns:p14="http://schemas.microsoft.com/office/powerpoint/2010/main" val="3140820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katemlk120700073.pdf">
            <a:extLst>
              <a:ext uri="{FF2B5EF4-FFF2-40B4-BE49-F238E27FC236}">
                <a16:creationId xmlns:a16="http://schemas.microsoft.com/office/drawing/2014/main" id="{B287B7A1-FE50-48EA-AFBB-D3470A8A29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982"/>
          <a:stretch/>
        </p:blipFill>
        <p:spPr>
          <a:xfrm>
            <a:off x="-305" y="-1"/>
            <a:ext cx="6423053" cy="6858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AD66A8F-D77B-4B12-AF51-1580971B9B93}"/>
              </a:ext>
            </a:extLst>
          </p:cNvPr>
          <p:cNvSpPr txBox="1">
            <a:spLocks/>
          </p:cNvSpPr>
          <p:nvPr/>
        </p:nvSpPr>
        <p:spPr>
          <a:xfrm>
            <a:off x="6422748" y="968404"/>
            <a:ext cx="4800261" cy="1644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ln w="20066" cmpd="sng">
                  <a:solidFill>
                    <a:schemeClr val="tx1"/>
                  </a:solidFill>
                  <a:prstDash val="solid"/>
                </a:ln>
                <a:solidFill>
                  <a:srgbClr val="000000"/>
                </a:solidFill>
              </a:rPr>
              <a:t>How to measure spillovers?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F297A0-BBC0-482E-ACEF-73AB8177CB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57"/>
          <a:stretch/>
        </p:blipFill>
        <p:spPr>
          <a:xfrm>
            <a:off x="3211222" y="-95250"/>
            <a:ext cx="3536746" cy="685800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6EA613E-858E-454E-B57E-4B6EAB8F7C86}"/>
              </a:ext>
            </a:extLst>
          </p:cNvPr>
          <p:cNvSpPr/>
          <p:nvPr/>
        </p:nvSpPr>
        <p:spPr>
          <a:xfrm>
            <a:off x="590551" y="3657599"/>
            <a:ext cx="11369384" cy="2752725"/>
          </a:xfrm>
          <a:prstGeom prst="wedgeRoundRectCallout">
            <a:avLst>
              <a:gd name="adj1" fmla="val 6842"/>
              <a:gd name="adj2" fmla="val -101318"/>
              <a:gd name="adj3" fmla="val 166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/>
              <a:t>→ Patent data</a:t>
            </a:r>
          </a:p>
          <a:p>
            <a:endParaRPr lang="en-GB" sz="2800" dirty="0"/>
          </a:p>
          <a:p>
            <a:r>
              <a:rPr lang="en-GB" sz="2800" dirty="0"/>
              <a:t>Limitations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Not all Innovation is patented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Heterogeneity even within patented innovation</a:t>
            </a:r>
          </a:p>
          <a:p>
            <a:endParaRPr lang="en-GB" sz="2800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FB3696F-55A4-4DB6-A704-48EEA1920CFD}"/>
              </a:ext>
            </a:extLst>
          </p:cNvPr>
          <p:cNvSpPr/>
          <p:nvPr/>
        </p:nvSpPr>
        <p:spPr>
          <a:xfrm>
            <a:off x="3893265" y="3867461"/>
            <a:ext cx="4052358" cy="375065"/>
          </a:xfrm>
          <a:prstGeom prst="wedgeRoundRectCallout">
            <a:avLst>
              <a:gd name="adj1" fmla="val -23153"/>
              <a:gd name="adj2" fmla="val 268212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More relevant for some techs vs others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D96D3BB-D131-470D-A7E5-E2217A3C9593}"/>
              </a:ext>
            </a:extLst>
          </p:cNvPr>
          <p:cNvSpPr/>
          <p:nvPr/>
        </p:nvSpPr>
        <p:spPr>
          <a:xfrm>
            <a:off x="8697346" y="5033961"/>
            <a:ext cx="3124200" cy="742950"/>
          </a:xfrm>
          <a:prstGeom prst="wedgeRoundRectCallout">
            <a:avLst>
              <a:gd name="adj1" fmla="val -72284"/>
              <a:gd name="adj2" fmla="val 32056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methodology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43308F84-D34D-4027-A887-5E10E7C9F0AC}"/>
              </a:ext>
            </a:extLst>
          </p:cNvPr>
          <p:cNvSpPr/>
          <p:nvPr/>
        </p:nvSpPr>
        <p:spPr>
          <a:xfrm>
            <a:off x="931467" y="6205928"/>
            <a:ext cx="5583836" cy="554636"/>
          </a:xfrm>
          <a:prstGeom prst="wedgeRectCallout">
            <a:avLst>
              <a:gd name="adj1" fmla="val -18820"/>
              <a:gd name="adj2" fmla="val -71221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Particularly when comparing across technologies</a:t>
            </a:r>
          </a:p>
        </p:txBody>
      </p:sp>
    </p:spTree>
    <p:extLst>
      <p:ext uri="{BB962C8B-B14F-4D97-AF65-F5344CB8AC3E}">
        <p14:creationId xmlns:p14="http://schemas.microsoft.com/office/powerpoint/2010/main" val="425963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3025" y="704850"/>
            <a:ext cx="3850045" cy="54483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23999" y="1"/>
            <a:ext cx="9492343" cy="89466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b="1" dirty="0">
              <a:ln w="20066" cmpd="sng">
                <a:solidFill>
                  <a:schemeClr val="tx1"/>
                </a:solidFill>
                <a:prstDash val="solid"/>
              </a:ln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0830" y="591419"/>
            <a:ext cx="3347619" cy="4737303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938852" y="3574884"/>
            <a:ext cx="2040776" cy="145326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487007" y="1340425"/>
            <a:ext cx="1185916" cy="111797"/>
          </a:xfrm>
          <a:prstGeom prst="roundRect">
            <a:avLst/>
          </a:prstGeom>
          <a:solidFill>
            <a:srgbClr val="FFFF00">
              <a:alpha val="35000"/>
            </a:srgbClr>
          </a:solidFill>
          <a:ln w="381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cxnSpLocks/>
            <a:stCxn id="13" idx="3"/>
          </p:cNvCxnSpPr>
          <p:nvPr/>
        </p:nvCxnSpPr>
        <p:spPr>
          <a:xfrm>
            <a:off x="4672923" y="1396324"/>
            <a:ext cx="228063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ular Callout 16"/>
          <p:cNvSpPr/>
          <p:nvPr/>
        </p:nvSpPr>
        <p:spPr>
          <a:xfrm>
            <a:off x="5011923" y="4658514"/>
            <a:ext cx="2392341" cy="1434846"/>
          </a:xfrm>
          <a:prstGeom prst="wedgeRectCallout">
            <a:avLst>
              <a:gd name="adj1" fmla="val -16546"/>
              <a:gd name="adj2" fmla="val 598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Understanding Ocean waves helped in dealing with Audio Waves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265" y="4854082"/>
            <a:ext cx="1972742" cy="20039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4040" y="5328722"/>
            <a:ext cx="1593961" cy="152927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3812F98-7CC0-49C8-825B-B995F290F7B3}"/>
              </a:ext>
            </a:extLst>
          </p:cNvPr>
          <p:cNvSpPr txBox="1">
            <a:spLocks/>
          </p:cNvSpPr>
          <p:nvPr/>
        </p:nvSpPr>
        <p:spPr>
          <a:xfrm>
            <a:off x="1666339" y="45372"/>
            <a:ext cx="8573021" cy="71926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00" b="1" dirty="0">
                <a:ln w="20066" cmpd="sng">
                  <a:solidFill>
                    <a:schemeClr val="tx1"/>
                  </a:solidFill>
                  <a:prstDash val="solid"/>
                </a:ln>
                <a:latin typeface="+mn-lt"/>
              </a:rPr>
              <a:t>Knowledge Spillover Example</a:t>
            </a:r>
          </a:p>
        </p:txBody>
      </p:sp>
    </p:spTree>
    <p:extLst>
      <p:ext uri="{BB962C8B-B14F-4D97-AF65-F5344CB8AC3E}">
        <p14:creationId xmlns:p14="http://schemas.microsoft.com/office/powerpoint/2010/main" val="132421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1988</Words>
  <Application>Microsoft Office PowerPoint</Application>
  <PresentationFormat>Widescreen</PresentationFormat>
  <Paragraphs>304</Paragraphs>
  <Slides>46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body</vt:lpstr>
      <vt:lpstr>Calibri Light</vt:lpstr>
      <vt:lpstr>Cambria Math</vt:lpstr>
      <vt:lpstr>Office Theme</vt:lpstr>
      <vt:lpstr>Clean Industrial Policy: Standing on the Shoulders of Giant Gnomes?</vt:lpstr>
      <vt:lpstr>Background</vt:lpstr>
      <vt:lpstr>But how to target?</vt:lpstr>
      <vt:lpstr>PowerPoint Presentation</vt:lpstr>
      <vt:lpstr>Premise of our research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Private Value of an Innovation</vt:lpstr>
      <vt:lpstr>The private value of innovation Example: Amazon’s patents in 1999</vt:lpstr>
      <vt:lpstr>National vs Global Spillover</vt:lpstr>
      <vt:lpstr>PowerPoint Presentation</vt:lpstr>
      <vt:lpstr>A simple model</vt:lpstr>
      <vt:lpstr>Inferring R&amp;D spending from the private value distribution</vt:lpstr>
      <vt:lpstr>Indicators for Vertical Targeting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vertical targeting? - Categories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ISTRAX</vt:lpstr>
      <vt:lpstr>ISTRAX – Further detail</vt:lpstr>
      <vt:lpstr>PowerPoint Presentation</vt:lpstr>
      <vt:lpstr>Spillover benefits of COVID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2020-10-15T14:30:59Z</dcterms:created>
  <dcterms:modified xsi:type="dcterms:W3CDTF">2021-04-09T07:46:11Z</dcterms:modified>
</cp:coreProperties>
</file>